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68"/>
  </p:notesMasterIdLst>
  <p:sldIdLst>
    <p:sldId id="294" r:id="rId2"/>
    <p:sldId id="638" r:id="rId3"/>
    <p:sldId id="633" r:id="rId4"/>
    <p:sldId id="634" r:id="rId5"/>
    <p:sldId id="635" r:id="rId6"/>
    <p:sldId id="636" r:id="rId7"/>
    <p:sldId id="615" r:id="rId8"/>
    <p:sldId id="570" r:id="rId9"/>
    <p:sldId id="597" r:id="rId10"/>
    <p:sldId id="598" r:id="rId11"/>
    <p:sldId id="572" r:id="rId12"/>
    <p:sldId id="613" r:id="rId13"/>
    <p:sldId id="617" r:id="rId14"/>
    <p:sldId id="573" r:id="rId15"/>
    <p:sldId id="618" r:id="rId16"/>
    <p:sldId id="619" r:id="rId17"/>
    <p:sldId id="620" r:id="rId18"/>
    <p:sldId id="632" r:id="rId19"/>
    <p:sldId id="574" r:id="rId20"/>
    <p:sldId id="600" r:id="rId21"/>
    <p:sldId id="601" r:id="rId22"/>
    <p:sldId id="602" r:id="rId23"/>
    <p:sldId id="603" r:id="rId24"/>
    <p:sldId id="590" r:id="rId25"/>
    <p:sldId id="576" r:id="rId26"/>
    <p:sldId id="592" r:id="rId27"/>
    <p:sldId id="593" r:id="rId28"/>
    <p:sldId id="591" r:id="rId29"/>
    <p:sldId id="577" r:id="rId30"/>
    <p:sldId id="589" r:id="rId31"/>
    <p:sldId id="594" r:id="rId32"/>
    <p:sldId id="596" r:id="rId33"/>
    <p:sldId id="595" r:id="rId34"/>
    <p:sldId id="604" r:id="rId35"/>
    <p:sldId id="578" r:id="rId36"/>
    <p:sldId id="588" r:id="rId37"/>
    <p:sldId id="631" r:id="rId38"/>
    <p:sldId id="621" r:id="rId39"/>
    <p:sldId id="575" r:id="rId40"/>
    <p:sldId id="585" r:id="rId41"/>
    <p:sldId id="622" r:id="rId42"/>
    <p:sldId id="580" r:id="rId43"/>
    <p:sldId id="581" r:id="rId44"/>
    <p:sldId id="579" r:id="rId45"/>
    <p:sldId id="587" r:id="rId46"/>
    <p:sldId id="582" r:id="rId47"/>
    <p:sldId id="610" r:id="rId48"/>
    <p:sldId id="583" r:id="rId49"/>
    <p:sldId id="611" r:id="rId50"/>
    <p:sldId id="584" r:id="rId51"/>
    <p:sldId id="627" r:id="rId52"/>
    <p:sldId id="626" r:id="rId53"/>
    <p:sldId id="614" r:id="rId54"/>
    <p:sldId id="628" r:id="rId55"/>
    <p:sldId id="629" r:id="rId56"/>
    <p:sldId id="630" r:id="rId57"/>
    <p:sldId id="609" r:id="rId58"/>
    <p:sldId id="599" r:id="rId59"/>
    <p:sldId id="612" r:id="rId60"/>
    <p:sldId id="623" r:id="rId61"/>
    <p:sldId id="586" r:id="rId62"/>
    <p:sldId id="637" r:id="rId63"/>
    <p:sldId id="569" r:id="rId64"/>
    <p:sldId id="624" r:id="rId65"/>
    <p:sldId id="333" r:id="rId66"/>
    <p:sldId id="625" r:id="rId67"/>
  </p:sldIdLst>
  <p:sldSz cx="17340263" cy="9753600"/>
  <p:notesSz cx="6858000" cy="9144000"/>
  <p:defaultTextStyle>
    <a:defPPr>
      <a:defRPr lang="nl-NL"/>
    </a:defPPr>
    <a:lvl1pPr marL="0" algn="l" defTabSz="1253763" rtl="0" eaLnBrk="1" latinLnBrk="0" hangingPunct="1">
      <a:defRPr sz="2400" kern="1200">
        <a:solidFill>
          <a:schemeClr val="tx1"/>
        </a:solidFill>
        <a:latin typeface="+mn-lt"/>
        <a:ea typeface="+mn-ea"/>
        <a:cs typeface="+mn-cs"/>
      </a:defRPr>
    </a:lvl1pPr>
    <a:lvl2pPr marL="626882" algn="l" defTabSz="1253763" rtl="0" eaLnBrk="1" latinLnBrk="0" hangingPunct="1">
      <a:defRPr sz="2400" kern="1200">
        <a:solidFill>
          <a:schemeClr val="tx1"/>
        </a:solidFill>
        <a:latin typeface="+mn-lt"/>
        <a:ea typeface="+mn-ea"/>
        <a:cs typeface="+mn-cs"/>
      </a:defRPr>
    </a:lvl2pPr>
    <a:lvl3pPr marL="1253763" algn="l" defTabSz="1253763" rtl="0" eaLnBrk="1" latinLnBrk="0" hangingPunct="1">
      <a:defRPr sz="2400" kern="1200">
        <a:solidFill>
          <a:schemeClr val="tx1"/>
        </a:solidFill>
        <a:latin typeface="+mn-lt"/>
        <a:ea typeface="+mn-ea"/>
        <a:cs typeface="+mn-cs"/>
      </a:defRPr>
    </a:lvl3pPr>
    <a:lvl4pPr marL="1880645" algn="l" defTabSz="1253763" rtl="0" eaLnBrk="1" latinLnBrk="0" hangingPunct="1">
      <a:defRPr sz="2400" kern="1200">
        <a:solidFill>
          <a:schemeClr val="tx1"/>
        </a:solidFill>
        <a:latin typeface="+mn-lt"/>
        <a:ea typeface="+mn-ea"/>
        <a:cs typeface="+mn-cs"/>
      </a:defRPr>
    </a:lvl4pPr>
    <a:lvl5pPr marL="2507526" algn="l" defTabSz="1253763" rtl="0" eaLnBrk="1" latinLnBrk="0" hangingPunct="1">
      <a:defRPr sz="2400" kern="1200">
        <a:solidFill>
          <a:schemeClr val="tx1"/>
        </a:solidFill>
        <a:latin typeface="+mn-lt"/>
        <a:ea typeface="+mn-ea"/>
        <a:cs typeface="+mn-cs"/>
      </a:defRPr>
    </a:lvl5pPr>
    <a:lvl6pPr marL="3134409" algn="l" defTabSz="1253763" rtl="0" eaLnBrk="1" latinLnBrk="0" hangingPunct="1">
      <a:defRPr sz="2400" kern="1200">
        <a:solidFill>
          <a:schemeClr val="tx1"/>
        </a:solidFill>
        <a:latin typeface="+mn-lt"/>
        <a:ea typeface="+mn-ea"/>
        <a:cs typeface="+mn-cs"/>
      </a:defRPr>
    </a:lvl6pPr>
    <a:lvl7pPr marL="3761291" algn="l" defTabSz="1253763" rtl="0" eaLnBrk="1" latinLnBrk="0" hangingPunct="1">
      <a:defRPr sz="2400" kern="1200">
        <a:solidFill>
          <a:schemeClr val="tx1"/>
        </a:solidFill>
        <a:latin typeface="+mn-lt"/>
        <a:ea typeface="+mn-ea"/>
        <a:cs typeface="+mn-cs"/>
      </a:defRPr>
    </a:lvl7pPr>
    <a:lvl8pPr marL="4388172" algn="l" defTabSz="1253763" rtl="0" eaLnBrk="1" latinLnBrk="0" hangingPunct="1">
      <a:defRPr sz="2400" kern="1200">
        <a:solidFill>
          <a:schemeClr val="tx1"/>
        </a:solidFill>
        <a:latin typeface="+mn-lt"/>
        <a:ea typeface="+mn-ea"/>
        <a:cs typeface="+mn-cs"/>
      </a:defRPr>
    </a:lvl8pPr>
    <a:lvl9pPr marL="5015055" algn="l" defTabSz="1253763"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870E3B-E8CB-4F21-B52F-1183BFAFD339}">
          <p14:sldIdLst>
            <p14:sldId id="294"/>
            <p14:sldId id="638"/>
            <p14:sldId id="633"/>
            <p14:sldId id="634"/>
            <p14:sldId id="635"/>
            <p14:sldId id="636"/>
            <p14:sldId id="615"/>
          </p14:sldIdLst>
        </p14:section>
        <p14:section name="Untitled Section" id="{6C642CBF-281E-4FB7-BF9C-9624B739D04C}">
          <p14:sldIdLst>
            <p14:sldId id="570"/>
            <p14:sldId id="597"/>
            <p14:sldId id="598"/>
            <p14:sldId id="572"/>
            <p14:sldId id="613"/>
            <p14:sldId id="617"/>
            <p14:sldId id="573"/>
            <p14:sldId id="618"/>
            <p14:sldId id="619"/>
            <p14:sldId id="620"/>
            <p14:sldId id="632"/>
            <p14:sldId id="574"/>
            <p14:sldId id="600"/>
            <p14:sldId id="601"/>
            <p14:sldId id="602"/>
            <p14:sldId id="603"/>
            <p14:sldId id="590"/>
            <p14:sldId id="576"/>
            <p14:sldId id="592"/>
            <p14:sldId id="593"/>
            <p14:sldId id="591"/>
            <p14:sldId id="577"/>
            <p14:sldId id="589"/>
            <p14:sldId id="594"/>
            <p14:sldId id="596"/>
            <p14:sldId id="595"/>
            <p14:sldId id="604"/>
            <p14:sldId id="578"/>
            <p14:sldId id="588"/>
            <p14:sldId id="631"/>
            <p14:sldId id="621"/>
            <p14:sldId id="575"/>
            <p14:sldId id="585"/>
            <p14:sldId id="622"/>
            <p14:sldId id="580"/>
            <p14:sldId id="581"/>
            <p14:sldId id="579"/>
            <p14:sldId id="587"/>
            <p14:sldId id="582"/>
            <p14:sldId id="610"/>
            <p14:sldId id="583"/>
            <p14:sldId id="611"/>
            <p14:sldId id="584"/>
            <p14:sldId id="627"/>
            <p14:sldId id="626"/>
            <p14:sldId id="614"/>
            <p14:sldId id="628"/>
            <p14:sldId id="629"/>
            <p14:sldId id="630"/>
            <p14:sldId id="609"/>
            <p14:sldId id="599"/>
            <p14:sldId id="612"/>
            <p14:sldId id="623"/>
            <p14:sldId id="586"/>
            <p14:sldId id="637"/>
            <p14:sldId id="569"/>
            <p14:sldId id="624"/>
            <p14:sldId id="333"/>
            <p14:sldId id="625"/>
          </p14:sldIdLst>
        </p14:section>
      </p14:sectionLst>
    </p:ext>
    <p:ext uri="{EFAFB233-063F-42B5-8137-9DF3F51BA10A}">
      <p15:sldGuideLst xmlns:p15="http://schemas.microsoft.com/office/powerpoint/2012/main">
        <p15:guide id="1" orient="horz" pos="3072">
          <p15:clr>
            <a:srgbClr val="A4A3A4"/>
          </p15:clr>
        </p15:guide>
        <p15:guide id="2" pos="546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60" autoAdjust="0"/>
    <p:restoredTop sz="94963" autoAdjust="0"/>
  </p:normalViewPr>
  <p:slideViewPr>
    <p:cSldViewPr snapToGrid="0">
      <p:cViewPr varScale="1">
        <p:scale>
          <a:sx n="55" d="100"/>
          <a:sy n="55" d="100"/>
        </p:scale>
        <p:origin x="34" y="34"/>
      </p:cViewPr>
      <p:guideLst>
        <p:guide orient="horz" pos="3072"/>
        <p:guide pos="5462"/>
      </p:guideLst>
    </p:cSldViewPr>
  </p:slideViewPr>
  <p:outlineViewPr>
    <p:cViewPr>
      <p:scale>
        <a:sx n="33" d="100"/>
        <a:sy n="33" d="100"/>
      </p:scale>
      <p:origin x="0" y="3874"/>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5.5385512852733174E-2"/>
          <c:y val="0.12426332994028569"/>
          <c:w val="0.8121549627050082"/>
          <c:h val="0.80617487183468906"/>
        </c:manualLayout>
      </c:layout>
      <c:scatterChart>
        <c:scatterStyle val="lineMarker"/>
        <c:varyColors val="0"/>
        <c:ser>
          <c:idx val="0"/>
          <c:order val="0"/>
          <c:tx>
            <c:strRef>
              <c:f>Sheet1!$B$1</c:f>
              <c:strCache>
                <c:ptCount val="1"/>
                <c:pt idx="0">
                  <c:v>Y-Values</c:v>
                </c:pt>
              </c:strCache>
            </c:strRef>
          </c:tx>
          <c:spPr>
            <a:ln w="28575">
              <a:noFill/>
            </a:ln>
          </c:spPr>
          <c:xVal>
            <c:numRef>
              <c:f>Sheet1!$A$2:$A$11</c:f>
              <c:numCache>
                <c:formatCode>General</c:formatCode>
                <c:ptCount val="10"/>
                <c:pt idx="0">
                  <c:v>1104534</c:v>
                </c:pt>
                <c:pt idx="1">
                  <c:v>631148</c:v>
                </c:pt>
                <c:pt idx="2">
                  <c:v>-3</c:v>
                </c:pt>
                <c:pt idx="3">
                  <c:v>1262300</c:v>
                </c:pt>
                <c:pt idx="4">
                  <c:v>473382</c:v>
                </c:pt>
                <c:pt idx="5">
                  <c:v>788914</c:v>
                </c:pt>
                <c:pt idx="6">
                  <c:v>157762</c:v>
                </c:pt>
                <c:pt idx="7">
                  <c:v>946681</c:v>
                </c:pt>
                <c:pt idx="8">
                  <c:v>-31539</c:v>
                </c:pt>
                <c:pt idx="9">
                  <c:v>315529</c:v>
                </c:pt>
              </c:numCache>
            </c:numRef>
          </c:xVal>
          <c:yVal>
            <c:numRef>
              <c:f>Sheet1!$B$2:$B$11</c:f>
              <c:numCache>
                <c:formatCode>General</c:formatCode>
                <c:ptCount val="10"/>
                <c:pt idx="0">
                  <c:v>36</c:v>
                </c:pt>
                <c:pt idx="1">
                  <c:v>21</c:v>
                </c:pt>
                <c:pt idx="2">
                  <c:v>1</c:v>
                </c:pt>
                <c:pt idx="3">
                  <c:v>41</c:v>
                </c:pt>
                <c:pt idx="4">
                  <c:v>16</c:v>
                </c:pt>
                <c:pt idx="5">
                  <c:v>26</c:v>
                </c:pt>
                <c:pt idx="6">
                  <c:v>6</c:v>
                </c:pt>
                <c:pt idx="7">
                  <c:v>31</c:v>
                </c:pt>
                <c:pt idx="8">
                  <c:v>0</c:v>
                </c:pt>
                <c:pt idx="9">
                  <c:v>11</c:v>
                </c:pt>
              </c:numCache>
            </c:numRef>
          </c:yVal>
          <c:smooth val="0"/>
          <c:extLst>
            <c:ext xmlns:c16="http://schemas.microsoft.com/office/drawing/2014/chart" uri="{C3380CC4-5D6E-409C-BE32-E72D297353CC}">
              <c16:uniqueId val="{00000000-CDFE-4503-B86D-5C31D5D388C4}"/>
            </c:ext>
          </c:extLst>
        </c:ser>
        <c:dLbls>
          <c:showLegendKey val="0"/>
          <c:showVal val="0"/>
          <c:showCatName val="0"/>
          <c:showSerName val="0"/>
          <c:showPercent val="0"/>
          <c:showBubbleSize val="0"/>
        </c:dLbls>
        <c:axId val="46430400"/>
        <c:axId val="46430976"/>
      </c:scatterChart>
      <c:valAx>
        <c:axId val="46430400"/>
        <c:scaling>
          <c:orientation val="minMax"/>
        </c:scaling>
        <c:delete val="0"/>
        <c:axPos val="b"/>
        <c:numFmt formatCode="General" sourceLinked="1"/>
        <c:majorTickMark val="out"/>
        <c:minorTickMark val="none"/>
        <c:tickLblPos val="nextTo"/>
        <c:crossAx val="46430976"/>
        <c:crosses val="autoZero"/>
        <c:crossBetween val="midCat"/>
      </c:valAx>
      <c:valAx>
        <c:axId val="46430976"/>
        <c:scaling>
          <c:orientation val="minMax"/>
        </c:scaling>
        <c:delete val="0"/>
        <c:axPos val="l"/>
        <c:majorGridlines/>
        <c:numFmt formatCode="General" sourceLinked="1"/>
        <c:majorTickMark val="out"/>
        <c:minorTickMark val="none"/>
        <c:tickLblPos val="nextTo"/>
        <c:crossAx val="46430400"/>
        <c:crosses val="autoZero"/>
        <c:crossBetween val="midCat"/>
      </c:valAx>
      <c:spPr>
        <a:solidFill>
          <a:schemeClr val="bg1"/>
        </a:solidFill>
      </c:spPr>
    </c:plotArea>
    <c:legend>
      <c:legendPos val="r"/>
      <c:layout/>
      <c:overlay val="0"/>
    </c:legend>
    <c:plotVisOnly val="1"/>
    <c:dispBlanksAs val="gap"/>
    <c:showDLblsOverMax val="0"/>
  </c:chart>
  <c:spPr>
    <a:solidFill>
      <a:schemeClr val="bg1"/>
    </a:solidFill>
  </c:spPr>
  <c:txPr>
    <a:bodyPr/>
    <a:lstStyle/>
    <a:p>
      <a:pPr>
        <a:defRPr sz="1800"/>
      </a:pPr>
      <a:endParaRPr lang="nl-NL"/>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t>Age of Lucas Jellema vs Year</a:t>
            </a:r>
            <a:endParaRPr lang="en-US" dirty="0"/>
          </a:p>
        </c:rich>
      </c:tx>
      <c:layout/>
      <c:overlay val="0"/>
    </c:title>
    <c:autoTitleDeleted val="0"/>
    <c:plotArea>
      <c:layout/>
      <c:scatterChart>
        <c:scatterStyle val="lineMarker"/>
        <c:varyColors val="0"/>
        <c:ser>
          <c:idx val="0"/>
          <c:order val="0"/>
          <c:tx>
            <c:strRef>
              <c:f>Sheet1!$B$1</c:f>
              <c:strCache>
                <c:ptCount val="1"/>
                <c:pt idx="0">
                  <c:v>Y-Values</c:v>
                </c:pt>
              </c:strCache>
            </c:strRef>
          </c:tx>
          <c:spPr>
            <a:ln w="28575">
              <a:noFill/>
            </a:ln>
          </c:spPr>
          <c:xVal>
            <c:numRef>
              <c:f>Sheet1!$A$2:$A$11</c:f>
              <c:numCache>
                <c:formatCode>General</c:formatCode>
                <c:ptCount val="10"/>
                <c:pt idx="0">
                  <c:v>2005</c:v>
                </c:pt>
                <c:pt idx="1">
                  <c:v>1990</c:v>
                </c:pt>
                <c:pt idx="2">
                  <c:v>1970</c:v>
                </c:pt>
                <c:pt idx="3">
                  <c:v>2010</c:v>
                </c:pt>
                <c:pt idx="4">
                  <c:v>1985</c:v>
                </c:pt>
                <c:pt idx="5">
                  <c:v>1995</c:v>
                </c:pt>
                <c:pt idx="6">
                  <c:v>1975</c:v>
                </c:pt>
                <c:pt idx="7">
                  <c:v>2000</c:v>
                </c:pt>
                <c:pt idx="8">
                  <c:v>1969</c:v>
                </c:pt>
                <c:pt idx="9">
                  <c:v>1980</c:v>
                </c:pt>
              </c:numCache>
            </c:numRef>
          </c:xVal>
          <c:yVal>
            <c:numRef>
              <c:f>Sheet1!$B$2:$B$11</c:f>
              <c:numCache>
                <c:formatCode>General</c:formatCode>
                <c:ptCount val="10"/>
                <c:pt idx="0">
                  <c:v>36</c:v>
                </c:pt>
                <c:pt idx="1">
                  <c:v>21</c:v>
                </c:pt>
                <c:pt idx="2">
                  <c:v>1</c:v>
                </c:pt>
                <c:pt idx="3">
                  <c:v>41</c:v>
                </c:pt>
                <c:pt idx="4">
                  <c:v>16</c:v>
                </c:pt>
                <c:pt idx="5">
                  <c:v>26</c:v>
                </c:pt>
                <c:pt idx="6">
                  <c:v>6</c:v>
                </c:pt>
                <c:pt idx="7">
                  <c:v>31</c:v>
                </c:pt>
                <c:pt idx="8">
                  <c:v>0</c:v>
                </c:pt>
                <c:pt idx="9">
                  <c:v>11</c:v>
                </c:pt>
              </c:numCache>
            </c:numRef>
          </c:yVal>
          <c:smooth val="0"/>
          <c:extLst>
            <c:ext xmlns:c16="http://schemas.microsoft.com/office/drawing/2014/chart" uri="{C3380CC4-5D6E-409C-BE32-E72D297353CC}">
              <c16:uniqueId val="{00000000-9878-45A8-8C59-950CB9D9BAE1}"/>
            </c:ext>
          </c:extLst>
        </c:ser>
        <c:dLbls>
          <c:showLegendKey val="0"/>
          <c:showVal val="0"/>
          <c:showCatName val="0"/>
          <c:showSerName val="0"/>
          <c:showPercent val="0"/>
          <c:showBubbleSize val="0"/>
        </c:dLbls>
        <c:axId val="46449792"/>
        <c:axId val="46450944"/>
      </c:scatterChart>
      <c:valAx>
        <c:axId val="46449792"/>
        <c:scaling>
          <c:orientation val="minMax"/>
        </c:scaling>
        <c:delete val="0"/>
        <c:axPos val="b"/>
        <c:numFmt formatCode="General" sourceLinked="1"/>
        <c:majorTickMark val="out"/>
        <c:minorTickMark val="none"/>
        <c:tickLblPos val="nextTo"/>
        <c:crossAx val="46450944"/>
        <c:crosses val="autoZero"/>
        <c:crossBetween val="midCat"/>
      </c:valAx>
      <c:valAx>
        <c:axId val="46450944"/>
        <c:scaling>
          <c:orientation val="minMax"/>
        </c:scaling>
        <c:delete val="0"/>
        <c:axPos val="l"/>
        <c:majorGridlines/>
        <c:numFmt formatCode="General" sourceLinked="1"/>
        <c:majorTickMark val="out"/>
        <c:minorTickMark val="none"/>
        <c:tickLblPos val="nextTo"/>
        <c:crossAx val="46449792"/>
        <c:crosses val="autoZero"/>
        <c:crossBetween val="midCat"/>
      </c:valAx>
    </c:plotArea>
    <c:legend>
      <c:legendPos val="r"/>
      <c:layout/>
      <c:overlay val="0"/>
    </c:legend>
    <c:plotVisOnly val="1"/>
    <c:dispBlanksAs val="gap"/>
    <c:showDLblsOverMax val="0"/>
  </c:chart>
  <c:spPr>
    <a:solidFill>
      <a:schemeClr val="bg1"/>
    </a:solidFill>
  </c:spPr>
  <c:txPr>
    <a:bodyPr/>
    <a:lstStyle/>
    <a:p>
      <a:pPr>
        <a:defRPr sz="1800"/>
      </a:pPr>
      <a:endParaRPr lang="nl-NL"/>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BB006A-2783-4486-9514-6DFE1115B29F}" type="datetimeFigureOut">
              <a:rPr lang="en-US" smtClean="0"/>
              <a:t>30-Apr-18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D1D759-295C-484A-9A59-E25428A95EE5}" type="slidenum">
              <a:rPr lang="en-US" smtClean="0"/>
              <a:t>‹#›</a:t>
            </a:fld>
            <a:endParaRPr lang="en-US"/>
          </a:p>
        </p:txBody>
      </p:sp>
    </p:spTree>
    <p:extLst>
      <p:ext uri="{BB962C8B-B14F-4D97-AF65-F5344CB8AC3E}">
        <p14:creationId xmlns:p14="http://schemas.microsoft.com/office/powerpoint/2010/main" val="2580514508"/>
      </p:ext>
    </p:extLst>
  </p:cSld>
  <p:clrMap bg1="lt1" tx1="dk1" bg2="lt2" tx2="dk2" accent1="accent1" accent2="accent2" accent3="accent3" accent4="accent4" accent5="accent5" accent6="accent6" hlink="hlink" folHlink="folHlink"/>
  <p:notesStyle>
    <a:lvl1pPr marL="0" algn="l" defTabSz="914222" rtl="0" eaLnBrk="1" latinLnBrk="0" hangingPunct="1">
      <a:defRPr sz="1100" kern="1200">
        <a:solidFill>
          <a:schemeClr val="tx1"/>
        </a:solidFill>
        <a:latin typeface="+mn-lt"/>
        <a:ea typeface="+mn-ea"/>
        <a:cs typeface="+mn-cs"/>
      </a:defRPr>
    </a:lvl1pPr>
    <a:lvl2pPr marL="457111" algn="l" defTabSz="914222" rtl="0" eaLnBrk="1" latinLnBrk="0" hangingPunct="1">
      <a:defRPr sz="1100" kern="1200">
        <a:solidFill>
          <a:schemeClr val="tx1"/>
        </a:solidFill>
        <a:latin typeface="+mn-lt"/>
        <a:ea typeface="+mn-ea"/>
        <a:cs typeface="+mn-cs"/>
      </a:defRPr>
    </a:lvl2pPr>
    <a:lvl3pPr marL="914222" algn="l" defTabSz="914222" rtl="0" eaLnBrk="1" latinLnBrk="0" hangingPunct="1">
      <a:defRPr sz="1100" kern="1200">
        <a:solidFill>
          <a:schemeClr val="tx1"/>
        </a:solidFill>
        <a:latin typeface="+mn-lt"/>
        <a:ea typeface="+mn-ea"/>
        <a:cs typeface="+mn-cs"/>
      </a:defRPr>
    </a:lvl3pPr>
    <a:lvl4pPr marL="1371333" algn="l" defTabSz="914222" rtl="0" eaLnBrk="1" latinLnBrk="0" hangingPunct="1">
      <a:defRPr sz="1100" kern="1200">
        <a:solidFill>
          <a:schemeClr val="tx1"/>
        </a:solidFill>
        <a:latin typeface="+mn-lt"/>
        <a:ea typeface="+mn-ea"/>
        <a:cs typeface="+mn-cs"/>
      </a:defRPr>
    </a:lvl4pPr>
    <a:lvl5pPr marL="1828444" algn="l" defTabSz="914222" rtl="0" eaLnBrk="1" latinLnBrk="0" hangingPunct="1">
      <a:defRPr sz="1100" kern="1200">
        <a:solidFill>
          <a:schemeClr val="tx1"/>
        </a:solidFill>
        <a:latin typeface="+mn-lt"/>
        <a:ea typeface="+mn-ea"/>
        <a:cs typeface="+mn-cs"/>
      </a:defRPr>
    </a:lvl5pPr>
    <a:lvl6pPr marL="2285554" algn="l" defTabSz="914222" rtl="0" eaLnBrk="1" latinLnBrk="0" hangingPunct="1">
      <a:defRPr sz="1100" kern="1200">
        <a:solidFill>
          <a:schemeClr val="tx1"/>
        </a:solidFill>
        <a:latin typeface="+mn-lt"/>
        <a:ea typeface="+mn-ea"/>
        <a:cs typeface="+mn-cs"/>
      </a:defRPr>
    </a:lvl6pPr>
    <a:lvl7pPr marL="2742665" algn="l" defTabSz="914222" rtl="0" eaLnBrk="1" latinLnBrk="0" hangingPunct="1">
      <a:defRPr sz="1100" kern="1200">
        <a:solidFill>
          <a:schemeClr val="tx1"/>
        </a:solidFill>
        <a:latin typeface="+mn-lt"/>
        <a:ea typeface="+mn-ea"/>
        <a:cs typeface="+mn-cs"/>
      </a:defRPr>
    </a:lvl7pPr>
    <a:lvl8pPr marL="3199776" algn="l" defTabSz="914222" rtl="0" eaLnBrk="1" latinLnBrk="0" hangingPunct="1">
      <a:defRPr sz="1100" kern="1200">
        <a:solidFill>
          <a:schemeClr val="tx1"/>
        </a:solidFill>
        <a:latin typeface="+mn-lt"/>
        <a:ea typeface="+mn-ea"/>
        <a:cs typeface="+mn-cs"/>
      </a:defRPr>
    </a:lvl8pPr>
    <a:lvl9pPr marL="3656887" algn="l" defTabSz="914222"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eeplearning4j.org/opendata" TargetMode="External"/><Relationship Id="rId3" Type="http://schemas.openxmlformats.org/officeDocument/2006/relationships/hyperlink" Target="https://research.google.com/audioset/" TargetMode="External"/><Relationship Id="rId7" Type="http://schemas.openxmlformats.org/officeDocument/2006/relationships/hyperlink" Target="https://www.cbs.nl/nl-nl/onze-diensten/open-data"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www.kaggle.com/datasets" TargetMode="External"/><Relationship Id="rId5" Type="http://schemas.openxmlformats.org/officeDocument/2006/relationships/hyperlink" Target="http://www.image-net.org/" TargetMode="External"/><Relationship Id="rId4" Type="http://schemas.openxmlformats.org/officeDocument/2006/relationships/hyperlink" Target="https://github.com/openimages/dataset" TargetMode="External"/><Relationship Id="rId9" Type="http://schemas.openxmlformats.org/officeDocument/2006/relationships/hyperlink" Target="https://open-data.europa.eu/"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www.cbs.nl/nl-nl/onze-diensten/open-data" TargetMode="External"/><Relationship Id="rId3" Type="http://schemas.openxmlformats.org/officeDocument/2006/relationships/hyperlink" Target="https://research.google.com/audioset/" TargetMode="External"/><Relationship Id="rId7" Type="http://schemas.openxmlformats.org/officeDocument/2006/relationships/hyperlink" Target="https://www.kaggle.com/datasets"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files.grouplens.org/datasets/movielens/ml-latest-small-README.html" TargetMode="External"/><Relationship Id="rId5" Type="http://schemas.openxmlformats.org/officeDocument/2006/relationships/hyperlink" Target="http://www.image-net.org/" TargetMode="External"/><Relationship Id="rId10" Type="http://schemas.openxmlformats.org/officeDocument/2006/relationships/hyperlink" Target="https://open-data.europa.eu/" TargetMode="External"/><Relationship Id="rId4" Type="http://schemas.openxmlformats.org/officeDocument/2006/relationships/hyperlink" Target="https://github.com/openimages/dataset" TargetMode="External"/><Relationship Id="rId9" Type="http://schemas.openxmlformats.org/officeDocument/2006/relationships/hyperlink" Target="https://deeplearning4j.org/opendata"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Our technology has gotten smart and fast enough to make predictions and come up with recommendations in near real time. Machine Learning is the art of deriving models from our Big Data collections – harvesting historic patterns and trends – and applying those models to new data in order to rapidly and adequately respond to that data. This presentation will explain and demonstrate in simple, straightforward terms and using easy to understand practical examples what Machine Learning really is and how it can be useful in our world of applications, integrations and databases. Hadoop and Spark, real time and streaming analytics, Watson and Cloud </a:t>
            </a:r>
            <a:r>
              <a:rPr lang="en-US" dirty="0" err="1" smtClean="0"/>
              <a:t>Datalab</a:t>
            </a:r>
            <a:r>
              <a:rPr lang="en-US" dirty="0" smtClean="0"/>
              <a:t>, </a:t>
            </a:r>
            <a:r>
              <a:rPr lang="en-US" dirty="0" err="1" smtClean="0"/>
              <a:t>Jupyter</a:t>
            </a:r>
            <a:r>
              <a:rPr lang="en-US" dirty="0" smtClean="0"/>
              <a:t> Notebooks, Oracle Machine Learning CS and the Citizen Data Scientists will all make their appearance, as will SQL.</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a:t>
            </a:fld>
            <a:endParaRPr lang="en-US"/>
          </a:p>
        </p:txBody>
      </p:sp>
    </p:spTree>
    <p:extLst>
      <p:ext uri="{BB962C8B-B14F-4D97-AF65-F5344CB8AC3E}">
        <p14:creationId xmlns:p14="http://schemas.microsoft.com/office/powerpoint/2010/main" val="148783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https://www.slideshare.net/databricks/apache-spark-model-deployment</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33</a:t>
            </a:fld>
            <a:endParaRPr lang="en-US"/>
          </a:p>
        </p:txBody>
      </p:sp>
    </p:spTree>
    <p:extLst>
      <p:ext uri="{BB962C8B-B14F-4D97-AF65-F5344CB8AC3E}">
        <p14:creationId xmlns:p14="http://schemas.microsoft.com/office/powerpoint/2010/main" val="1151025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https://www.slideshare.net/AshishBansal17/tensorflow-vs-mxnet</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41</a:t>
            </a:fld>
            <a:endParaRPr lang="nl-NL"/>
          </a:p>
        </p:txBody>
      </p:sp>
    </p:spTree>
    <p:extLst>
      <p:ext uri="{BB962C8B-B14F-4D97-AF65-F5344CB8AC3E}">
        <p14:creationId xmlns:p14="http://schemas.microsoft.com/office/powerpoint/2010/main" val="1221267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https://github.com/lucasjellema/theArtOfMachineLearning/blob/master/LinearRegression.ipynb</a:t>
            </a:r>
          </a:p>
          <a:p>
            <a:endParaRPr lang="nl-NL" dirty="0" smtClean="0"/>
          </a:p>
          <a:p>
            <a:r>
              <a:rPr lang="nl-NL" dirty="0" smtClean="0"/>
              <a:t>https://github.com/lucasjellema/jupyter-notebook-eredivisie/blob/master/EredivisieResults_2016_2017.ipynb</a:t>
            </a:r>
          </a:p>
          <a:p>
            <a:endParaRPr lang="nl-NL" dirty="0" smtClean="0"/>
          </a:p>
          <a:p>
            <a:r>
              <a:rPr lang="en-US" dirty="0" smtClean="0"/>
              <a:t>https://github.com/jadianes/spark-movie-lens/blob/master/notebooks/building-recommender.ipynb</a:t>
            </a:r>
          </a:p>
          <a:p>
            <a:endParaRPr lang="nl-NL" dirty="0" smtClean="0"/>
          </a:p>
          <a:p>
            <a:endParaRPr lang="nl-NL" dirty="0" smtClean="0"/>
          </a:p>
          <a:p>
            <a:r>
              <a:rPr lang="en-US" dirty="0" smtClean="0"/>
              <a:t>https://github.com/justmarkham/DAT4/blob/master/notebooks/08_linear_regression.ipynb</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43</a:t>
            </a:fld>
            <a:endParaRPr lang="en-US"/>
          </a:p>
        </p:txBody>
      </p:sp>
    </p:spTree>
    <p:extLst>
      <p:ext uri="{BB962C8B-B14F-4D97-AF65-F5344CB8AC3E}">
        <p14:creationId xmlns:p14="http://schemas.microsoft.com/office/powerpoint/2010/main" val="4106092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https://openflights.org/data.html - airports, airlines, flight routes</a:t>
            </a:r>
          </a:p>
          <a:p>
            <a:r>
              <a:rPr lang="en-US" dirty="0" smtClean="0"/>
              <a:t>Google Audio Set - </a:t>
            </a:r>
            <a:r>
              <a:rPr lang="en-US" dirty="0" smtClean="0">
                <a:hlinkClick r:id="rId3"/>
              </a:rPr>
              <a:t>https://research.google.com/audioset/</a:t>
            </a:r>
            <a:r>
              <a:rPr lang="en-US" dirty="0" smtClean="0"/>
              <a:t> (A large-scale dataset of manually annotated audio events)</a:t>
            </a:r>
          </a:p>
          <a:p>
            <a:r>
              <a:rPr lang="en-US" dirty="0" smtClean="0"/>
              <a:t>Open Images Data Set - </a:t>
            </a:r>
            <a:r>
              <a:rPr lang="en-US" dirty="0" smtClean="0">
                <a:hlinkClick r:id="rId4"/>
              </a:rPr>
              <a:t>https://github.com/openimages/dataset</a:t>
            </a:r>
            <a:r>
              <a:rPr lang="en-US" dirty="0" smtClean="0"/>
              <a:t> , </a:t>
            </a:r>
            <a:r>
              <a:rPr lang="en-US" dirty="0" smtClean="0">
                <a:hlinkClick r:id="rId5"/>
              </a:rPr>
              <a:t>www.image-net.org</a:t>
            </a:r>
            <a:endParaRPr lang="en-US" dirty="0" smtClean="0"/>
          </a:p>
          <a:p>
            <a:endParaRPr lang="nl-NL" dirty="0" smtClean="0"/>
          </a:p>
          <a:p>
            <a:r>
              <a:rPr lang="nl-NL" dirty="0" smtClean="0"/>
              <a:t>http://api.football-data.org/index</a:t>
            </a:r>
          </a:p>
          <a:p>
            <a:endParaRPr lang="nl-NL" dirty="0" smtClean="0"/>
          </a:p>
          <a:p>
            <a:r>
              <a:rPr lang="nl-NL" dirty="0" smtClean="0"/>
              <a:t>UK Data - https://data.gov.uk/ </a:t>
            </a:r>
          </a:p>
          <a:p>
            <a:r>
              <a:rPr lang="en-US" dirty="0" smtClean="0"/>
              <a:t>Open Data Sets - </a:t>
            </a:r>
            <a:r>
              <a:rPr lang="en-US" dirty="0" smtClean="0">
                <a:hlinkClick r:id="rId6"/>
              </a:rPr>
              <a:t>https://www.kaggle.com/datasets</a:t>
            </a:r>
            <a:endParaRPr lang="en-US" dirty="0" smtClean="0"/>
          </a:p>
          <a:p>
            <a:r>
              <a:rPr lang="en-US" dirty="0" smtClean="0"/>
              <a:t>CBS Open Data - </a:t>
            </a:r>
            <a:r>
              <a:rPr lang="en-US" dirty="0" smtClean="0">
                <a:hlinkClick r:id="rId7"/>
              </a:rPr>
              <a:t>https://www.cbs.nl/nl-nl/onze-diensten/open-data</a:t>
            </a:r>
            <a:endParaRPr lang="en-US" dirty="0" smtClean="0"/>
          </a:p>
          <a:p>
            <a:r>
              <a:rPr lang="en-US" dirty="0" smtClean="0"/>
              <a:t>Open Data Sets for Deep learning - </a:t>
            </a:r>
            <a:r>
              <a:rPr lang="en-US" dirty="0" smtClean="0">
                <a:hlinkClick r:id="rId8"/>
              </a:rPr>
              <a:t>https://deeplearning4j.org/opendata</a:t>
            </a:r>
            <a:endParaRPr lang="en-US" dirty="0" smtClean="0"/>
          </a:p>
          <a:p>
            <a:r>
              <a:rPr lang="en-US" dirty="0" smtClean="0"/>
              <a:t>Data.gov The home of the US Government’s open data</a:t>
            </a:r>
          </a:p>
          <a:p>
            <a:r>
              <a:rPr lang="en-US" dirty="0" smtClean="0"/>
              <a:t> </a:t>
            </a:r>
            <a:r>
              <a:rPr lang="en-US" dirty="0" smtClean="0">
                <a:hlinkClick r:id="rId9"/>
              </a:rPr>
              <a:t>https://open-data.europa.eu/</a:t>
            </a:r>
            <a:r>
              <a:rPr lang="en-US" dirty="0" smtClean="0"/>
              <a:t> The home of the European Commission’s open data </a:t>
            </a:r>
          </a:p>
          <a:p>
            <a:r>
              <a:rPr lang="en-US" dirty="0" smtClean="0"/>
              <a:t>https://www.wikidata.org (in part originated out of Freebase.org An open database that retrieves its information from sites like Wikipedia, </a:t>
            </a:r>
            <a:r>
              <a:rPr lang="en-US" dirty="0" err="1" smtClean="0"/>
              <a:t>MusicBrains</a:t>
            </a:r>
            <a:r>
              <a:rPr lang="en-US" dirty="0" smtClean="0"/>
              <a:t>, and the SEC archive )</a:t>
            </a:r>
          </a:p>
          <a:p>
            <a:r>
              <a:rPr lang="en-US" dirty="0" smtClean="0"/>
              <a:t>Data.worldbank.org Open data initiative from the World Bank </a:t>
            </a:r>
          </a:p>
          <a:p>
            <a:r>
              <a:rPr lang="en-US" dirty="0" smtClean="0"/>
              <a:t>Aiddata.org Open data for international development </a:t>
            </a:r>
          </a:p>
          <a:p>
            <a:r>
              <a:rPr lang="en-US" dirty="0" smtClean="0"/>
              <a:t>Open.fda.gov Open data from the US Food and Drug Administration</a:t>
            </a:r>
          </a:p>
          <a:p>
            <a:r>
              <a:rPr lang="nl-NL" dirty="0" smtClean="0"/>
              <a:t>Google Knowledge </a:t>
            </a:r>
            <a:r>
              <a:rPr lang="nl-NL" dirty="0" err="1" smtClean="0"/>
              <a:t>Graph</a:t>
            </a:r>
            <a:r>
              <a:rPr lang="nl-NL" dirty="0" smtClean="0"/>
              <a:t> API</a:t>
            </a:r>
            <a:r>
              <a:rPr lang="nl-NL" baseline="0" dirty="0" smtClean="0"/>
              <a:t> - https://developers.google.com/knowledge-graph/ </a:t>
            </a:r>
            <a:endParaRPr lang="nl-NL" dirty="0" smtClean="0"/>
          </a:p>
          <a:p>
            <a:r>
              <a:rPr lang="nl-NL" dirty="0" smtClean="0"/>
              <a:t>Detroit Open Data Portal https://data.detroitmi.gov/ </a:t>
            </a:r>
          </a:p>
          <a:p>
            <a:r>
              <a:rPr lang="nl-NL" dirty="0" err="1" smtClean="0"/>
              <a:t>Example</a:t>
            </a:r>
            <a:r>
              <a:rPr lang="nl-NL" dirty="0" smtClean="0"/>
              <a:t>:</a:t>
            </a:r>
            <a:r>
              <a:rPr lang="nl-NL" baseline="0" dirty="0" smtClean="0"/>
              <a:t> Detroit </a:t>
            </a:r>
            <a:r>
              <a:rPr lang="nl-NL" baseline="0" dirty="0" err="1" smtClean="0"/>
              <a:t>Police</a:t>
            </a:r>
            <a:r>
              <a:rPr lang="nl-NL" baseline="0" dirty="0" smtClean="0"/>
              <a:t> Crime </a:t>
            </a:r>
            <a:r>
              <a:rPr lang="nl-NL" baseline="0" dirty="0" err="1" smtClean="0"/>
              <a:t>statistics</a:t>
            </a:r>
            <a:r>
              <a:rPr lang="nl-NL" baseline="0" dirty="0" smtClean="0"/>
              <a:t>: https://data.detroitmi.gov/Public-Safety/-Archived-All-Crime-Incidents-2009-May-5-2017/b4hw-v6w2 </a:t>
            </a:r>
            <a:endParaRPr lang="nl-NL" dirty="0" smtClean="0"/>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44</a:t>
            </a:fld>
            <a:endParaRPr lang="en-US"/>
          </a:p>
        </p:txBody>
      </p:sp>
    </p:spTree>
    <p:extLst>
      <p:ext uri="{BB962C8B-B14F-4D97-AF65-F5344CB8AC3E}">
        <p14:creationId xmlns:p14="http://schemas.microsoft.com/office/powerpoint/2010/main" val="2928265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https://openflights.org/data.html - airports, airlines, flight routes</a:t>
            </a:r>
          </a:p>
          <a:p>
            <a:r>
              <a:rPr lang="en-US" dirty="0" smtClean="0"/>
              <a:t>Google Audio Set - </a:t>
            </a:r>
            <a:r>
              <a:rPr lang="en-US" dirty="0" smtClean="0">
                <a:hlinkClick r:id="rId3"/>
              </a:rPr>
              <a:t>https://research.google.com/audioset/</a:t>
            </a:r>
            <a:r>
              <a:rPr lang="en-US" dirty="0" smtClean="0"/>
              <a:t> (A large-scale dataset of manually annotated audio events)</a:t>
            </a:r>
          </a:p>
          <a:p>
            <a:r>
              <a:rPr lang="en-US" dirty="0" smtClean="0"/>
              <a:t>Open Images Data Set - </a:t>
            </a:r>
            <a:r>
              <a:rPr lang="en-US" dirty="0" smtClean="0">
                <a:hlinkClick r:id="rId4"/>
              </a:rPr>
              <a:t>https://github.com/openimages/dataset</a:t>
            </a:r>
            <a:r>
              <a:rPr lang="en-US" dirty="0" smtClean="0"/>
              <a:t> , </a:t>
            </a:r>
            <a:r>
              <a:rPr lang="en-US" dirty="0" smtClean="0">
                <a:hlinkClick r:id="rId5"/>
              </a:rPr>
              <a:t>www.image-net.org</a:t>
            </a:r>
            <a:endParaRPr lang="en-US" dirty="0" smtClean="0"/>
          </a:p>
          <a:p>
            <a:endParaRPr lang="nl-NL" dirty="0" smtClean="0"/>
          </a:p>
          <a:p>
            <a:r>
              <a:rPr lang="nl-NL" dirty="0" smtClean="0"/>
              <a:t>http://api.football-data.org/index</a:t>
            </a:r>
          </a:p>
          <a:p>
            <a:r>
              <a:rPr lang="en-US" sz="1100" u="sng" kern="1200" dirty="0" smtClean="0">
                <a:solidFill>
                  <a:schemeClr val="tx1"/>
                </a:solidFill>
                <a:effectLst/>
                <a:latin typeface="+mn-lt"/>
                <a:ea typeface="+mn-ea"/>
                <a:cs typeface="+mn-cs"/>
                <a:hlinkClick r:id="rId6"/>
              </a:rPr>
              <a:t>http://files.grouplens.org/datasets/movielens/ml-latest-small-README.html</a:t>
            </a:r>
            <a:endParaRPr lang="en-US" sz="1100" u="sng" kern="1200" dirty="0" smtClean="0">
              <a:solidFill>
                <a:schemeClr val="tx1"/>
              </a:solidFill>
              <a:effectLst/>
              <a:latin typeface="+mn-lt"/>
              <a:ea typeface="+mn-ea"/>
              <a:cs typeface="+mn-cs"/>
            </a:endParaRPr>
          </a:p>
          <a:p>
            <a:endParaRPr lang="nl-NL" dirty="0" smtClean="0"/>
          </a:p>
          <a:p>
            <a:endParaRPr lang="nl-NL" dirty="0" smtClean="0"/>
          </a:p>
          <a:p>
            <a:r>
              <a:rPr lang="nl-NL" dirty="0" smtClean="0"/>
              <a:t>UK Data - https://data.gov.uk/ </a:t>
            </a:r>
          </a:p>
          <a:p>
            <a:r>
              <a:rPr lang="en-US" dirty="0" smtClean="0"/>
              <a:t>Open Data Sets - </a:t>
            </a:r>
            <a:r>
              <a:rPr lang="en-US" dirty="0" smtClean="0">
                <a:hlinkClick r:id="rId7"/>
              </a:rPr>
              <a:t>https://www.kaggle.com/datasets</a:t>
            </a:r>
            <a:endParaRPr lang="en-US" dirty="0" smtClean="0"/>
          </a:p>
          <a:p>
            <a:r>
              <a:rPr lang="en-US" dirty="0" smtClean="0"/>
              <a:t>CBS Open Data - </a:t>
            </a:r>
            <a:r>
              <a:rPr lang="en-US" dirty="0" smtClean="0">
                <a:hlinkClick r:id="rId8"/>
              </a:rPr>
              <a:t>https://www.cbs.nl/nl-nl/onze-diensten/open-data</a:t>
            </a:r>
            <a:endParaRPr lang="en-US" dirty="0" smtClean="0"/>
          </a:p>
          <a:p>
            <a:r>
              <a:rPr lang="en-US" dirty="0" smtClean="0"/>
              <a:t>Open Data Sets for Deep learning - </a:t>
            </a:r>
            <a:r>
              <a:rPr lang="en-US" dirty="0" smtClean="0">
                <a:hlinkClick r:id="rId9"/>
              </a:rPr>
              <a:t>https://deeplearning4j.org/opendata</a:t>
            </a:r>
            <a:endParaRPr lang="en-US" dirty="0" smtClean="0"/>
          </a:p>
          <a:p>
            <a:r>
              <a:rPr lang="en-US" dirty="0" smtClean="0"/>
              <a:t>Data.gov The home of the US Government’s open data</a:t>
            </a:r>
          </a:p>
          <a:p>
            <a:r>
              <a:rPr lang="en-US" dirty="0" smtClean="0"/>
              <a:t> </a:t>
            </a:r>
            <a:r>
              <a:rPr lang="en-US" dirty="0" smtClean="0">
                <a:hlinkClick r:id="rId10"/>
              </a:rPr>
              <a:t>https://open-data.europa.eu/</a:t>
            </a:r>
            <a:r>
              <a:rPr lang="en-US" dirty="0" smtClean="0"/>
              <a:t> The home of the European Commission’s open data </a:t>
            </a:r>
          </a:p>
          <a:p>
            <a:r>
              <a:rPr lang="en-US" dirty="0" smtClean="0"/>
              <a:t>https://www.wikidata.org (in part originated out of Freebase.org An open database that retrieves its information from sites like Wikipedia, </a:t>
            </a:r>
            <a:r>
              <a:rPr lang="en-US" dirty="0" err="1" smtClean="0"/>
              <a:t>MusicBrains</a:t>
            </a:r>
            <a:r>
              <a:rPr lang="en-US" dirty="0" smtClean="0"/>
              <a:t>, and the SEC archive )</a:t>
            </a:r>
          </a:p>
          <a:p>
            <a:r>
              <a:rPr lang="en-US" dirty="0" smtClean="0"/>
              <a:t>Data.worldbank.org Open data initiative from the World Bank </a:t>
            </a:r>
          </a:p>
          <a:p>
            <a:r>
              <a:rPr lang="en-US" dirty="0" smtClean="0"/>
              <a:t>Aiddata.org Open data for international development </a:t>
            </a:r>
          </a:p>
          <a:p>
            <a:r>
              <a:rPr lang="en-US" dirty="0" smtClean="0"/>
              <a:t>Open.fda.gov Open data from the US Food and Drug Administration</a:t>
            </a:r>
          </a:p>
          <a:p>
            <a:r>
              <a:rPr lang="nl-NL" dirty="0" smtClean="0"/>
              <a:t>Google Knowledge </a:t>
            </a:r>
            <a:r>
              <a:rPr lang="nl-NL" dirty="0" err="1" smtClean="0"/>
              <a:t>Graph</a:t>
            </a:r>
            <a:r>
              <a:rPr lang="nl-NL" dirty="0" smtClean="0"/>
              <a:t> API</a:t>
            </a:r>
            <a:r>
              <a:rPr lang="nl-NL" baseline="0" dirty="0" smtClean="0"/>
              <a:t> - https://developers.google.com/knowledge-graph/ </a:t>
            </a:r>
            <a:endParaRPr lang="nl-NL" dirty="0" smtClean="0"/>
          </a:p>
          <a:p>
            <a:r>
              <a:rPr lang="nl-NL" dirty="0" smtClean="0"/>
              <a:t>Detroit Open Data Portal https://data.detroitmi.gov/ </a:t>
            </a:r>
          </a:p>
          <a:p>
            <a:r>
              <a:rPr lang="nl-NL" dirty="0" err="1" smtClean="0"/>
              <a:t>Example</a:t>
            </a:r>
            <a:r>
              <a:rPr lang="nl-NL" dirty="0" smtClean="0"/>
              <a:t>:</a:t>
            </a:r>
            <a:r>
              <a:rPr lang="nl-NL" baseline="0" dirty="0" smtClean="0"/>
              <a:t> Detroit </a:t>
            </a:r>
            <a:r>
              <a:rPr lang="nl-NL" baseline="0" dirty="0" err="1" smtClean="0"/>
              <a:t>Police</a:t>
            </a:r>
            <a:r>
              <a:rPr lang="nl-NL" baseline="0" dirty="0" smtClean="0"/>
              <a:t> Crime </a:t>
            </a:r>
            <a:r>
              <a:rPr lang="nl-NL" baseline="0" dirty="0" err="1" smtClean="0"/>
              <a:t>statistics</a:t>
            </a:r>
            <a:r>
              <a:rPr lang="nl-NL" baseline="0" dirty="0" smtClean="0"/>
              <a:t>: https://data.detroitmi.gov/Public-Safety/-Archived-All-Crime-Incidents-2009-May-5-2017/b4hw-v6w2 </a:t>
            </a:r>
            <a:endParaRPr lang="nl-NL"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45</a:t>
            </a:fld>
            <a:endParaRPr lang="en-US"/>
          </a:p>
        </p:txBody>
      </p:sp>
    </p:spTree>
    <p:extLst>
      <p:ext uri="{BB962C8B-B14F-4D97-AF65-F5344CB8AC3E}">
        <p14:creationId xmlns:p14="http://schemas.microsoft.com/office/powerpoint/2010/main" val="3618212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https://github.com/jadianes/spark-movie-lens/blob/master/notebooks/building-recommender.ipynb</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49</a:t>
            </a:fld>
            <a:endParaRPr lang="en-US"/>
          </a:p>
        </p:txBody>
      </p:sp>
    </p:spTree>
    <p:extLst>
      <p:ext uri="{BB962C8B-B14F-4D97-AF65-F5344CB8AC3E}">
        <p14:creationId xmlns:p14="http://schemas.microsoft.com/office/powerpoint/2010/main" val="191304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https://www.oracle.com/big-data/big-data-discovery/index.html</a:t>
            </a:r>
          </a:p>
          <a:p>
            <a:r>
              <a:rPr lang="nl-NL" dirty="0" smtClean="0"/>
              <a:t>https://labs.oracle.com/pls/apex/f?p=labs:49:::::P49_PROJECT_ID:7</a:t>
            </a:r>
          </a:p>
          <a:p>
            <a:endParaRPr lang="nl-NL" dirty="0" smtClean="0"/>
          </a:p>
          <a:p>
            <a:r>
              <a:rPr lang="nl-NL" dirty="0" smtClean="0"/>
              <a:t>https://technology.amis.nl/2004/10/16/hidden-plsql-gem-in-10g-dbms_frequent_itemset-for-plsql-based-data-mining/</a:t>
            </a:r>
          </a:p>
          <a:p>
            <a:r>
              <a:rPr lang="nl-NL" dirty="0" smtClean="0"/>
              <a:t>http://oracledmt.blogspot.nl/2006/05/sql-of-analytics-1-data-mining.html</a:t>
            </a:r>
          </a:p>
          <a:p>
            <a:endParaRPr lang="nl-NL" dirty="0" smtClean="0"/>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50</a:t>
            </a:fld>
            <a:endParaRPr lang="en-US"/>
          </a:p>
        </p:txBody>
      </p:sp>
    </p:spTree>
    <p:extLst>
      <p:ext uri="{BB962C8B-B14F-4D97-AF65-F5344CB8AC3E}">
        <p14:creationId xmlns:p14="http://schemas.microsoft.com/office/powerpoint/2010/main" val="3434809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51</a:t>
            </a:fld>
            <a:endParaRPr lang="nl-NL"/>
          </a:p>
        </p:txBody>
      </p:sp>
    </p:spTree>
    <p:extLst>
      <p:ext uri="{BB962C8B-B14F-4D97-AF65-F5344CB8AC3E}">
        <p14:creationId xmlns:p14="http://schemas.microsoft.com/office/powerpoint/2010/main" val="3912103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https://www.oracle.com/big-data/big-data-discovery/index.html</a:t>
            </a:r>
          </a:p>
          <a:p>
            <a:r>
              <a:rPr lang="nl-NL" dirty="0" smtClean="0"/>
              <a:t>https://labs.oracle.com/pls/apex/f?p=labs:49:::::P49_PROJECT_ID:7</a:t>
            </a:r>
          </a:p>
          <a:p>
            <a:endParaRPr lang="nl-NL" dirty="0" smtClean="0"/>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59</a:t>
            </a:fld>
            <a:endParaRPr lang="en-US"/>
          </a:p>
        </p:txBody>
      </p:sp>
    </p:spTree>
    <p:extLst>
      <p:ext uri="{BB962C8B-B14F-4D97-AF65-F5344CB8AC3E}">
        <p14:creationId xmlns:p14="http://schemas.microsoft.com/office/powerpoint/2010/main" val="3434809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60</a:t>
            </a:fld>
            <a:endParaRPr lang="nl-NL"/>
          </a:p>
        </p:txBody>
      </p:sp>
    </p:spTree>
    <p:extLst>
      <p:ext uri="{BB962C8B-B14F-4D97-AF65-F5344CB8AC3E}">
        <p14:creationId xmlns:p14="http://schemas.microsoft.com/office/powerpoint/2010/main" val="3235436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we study history?</a:t>
            </a:r>
          </a:p>
          <a:p>
            <a:r>
              <a:rPr lang="en-US" dirty="0" smtClean="0"/>
              <a:t>To understand the present and predict the</a:t>
            </a:r>
            <a:r>
              <a:rPr lang="en-US" baseline="0" dirty="0" smtClean="0"/>
              <a:t> future (from current events)</a:t>
            </a:r>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3</a:t>
            </a:fld>
            <a:endParaRPr lang="en-US"/>
          </a:p>
        </p:txBody>
      </p:sp>
    </p:spTree>
    <p:extLst>
      <p:ext uri="{BB962C8B-B14F-4D97-AF65-F5344CB8AC3E}">
        <p14:creationId xmlns:p14="http://schemas.microsoft.com/office/powerpoint/2010/main" val="18318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22" rtl="0" eaLnBrk="1" fontAlgn="auto" latinLnBrk="0" hangingPunct="1">
              <a:lnSpc>
                <a:spcPct val="100000"/>
              </a:lnSpc>
              <a:spcBef>
                <a:spcPts val="0"/>
              </a:spcBef>
              <a:spcAft>
                <a:spcPts val="0"/>
              </a:spcAft>
              <a:buClrTx/>
              <a:buSzTx/>
              <a:buFontTx/>
              <a:buNone/>
              <a:tabLst/>
              <a:defRPr/>
            </a:pPr>
            <a:r>
              <a:rPr lang="nl-NL" dirty="0" smtClean="0"/>
              <a:t>http://tmpnb.org</a:t>
            </a:r>
          </a:p>
          <a:p>
            <a:endParaRPr lang="en-US" dirty="0" smtClean="0"/>
          </a:p>
          <a:p>
            <a:endParaRPr lang="en-US" dirty="0" smtClean="0"/>
          </a:p>
          <a:p>
            <a:r>
              <a:rPr lang="en-US" dirty="0" smtClean="0"/>
              <a:t>http://www.oracle.com/technetwork/database/bigdata-appliance/oracle-bigdatalite-2104726.html</a:t>
            </a:r>
          </a:p>
          <a:p>
            <a:r>
              <a:rPr lang="en-US" dirty="0" smtClean="0"/>
              <a:t>https://www.udacity.com/course/intro-to-machine-learning--ud120</a:t>
            </a:r>
          </a:p>
          <a:p>
            <a:r>
              <a:rPr lang="en-US" dirty="0" smtClean="0"/>
              <a:t>https://www.coursera.org/learn/machine-learning#%20</a:t>
            </a:r>
          </a:p>
          <a:p>
            <a:r>
              <a:rPr lang="en-US" dirty="0" smtClean="0"/>
              <a:t>https://www.edx.org/course/machine-learning-columbiax-csmm-102x-0</a:t>
            </a:r>
          </a:p>
          <a:p>
            <a:r>
              <a:rPr lang="en-US" dirty="0" smtClean="0"/>
              <a:t>https://technology.amis.nl/2017/05/06/the-hello-world-of-machine-learning-with-python-pandas-jupyter-doing-iris-classification-based-on-quintessential-set-of-flower-data/</a:t>
            </a:r>
          </a:p>
          <a:p>
            <a:endParaRPr lang="en-US" dirty="0" smtClean="0"/>
          </a:p>
          <a:p>
            <a:r>
              <a:rPr lang="en-US" dirty="0" smtClean="0"/>
              <a:t>https://github.com/rhiever/Data-Analysis-and-Machine-Learning-Projects/blob/master/example-data-science-notebook/Example%20Machine%20Learning%20Notebook.ipynb</a:t>
            </a:r>
          </a:p>
          <a:p>
            <a:r>
              <a:rPr lang="en-US" dirty="0" smtClean="0"/>
              <a:t>https://databricks.com/try-databricks</a:t>
            </a:r>
          </a:p>
          <a:p>
            <a:r>
              <a:rPr lang="en-US" dirty="0" smtClean="0"/>
              <a:t>https://hortonworks.com/products/sandbox/ </a:t>
            </a:r>
          </a:p>
          <a:p>
            <a:endParaRPr lang="en-US" dirty="0" smtClean="0"/>
          </a:p>
          <a:p>
            <a:r>
              <a:rPr lang="en-US" dirty="0" smtClean="0"/>
              <a:t>http://www.oracle.com/technetwork/middleware/oracle-data-visualization/downloads/oracle-data-visualization-desktop-2938957.html</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61</a:t>
            </a:fld>
            <a:endParaRPr lang="en-US"/>
          </a:p>
        </p:txBody>
      </p:sp>
    </p:spTree>
    <p:extLst>
      <p:ext uri="{BB962C8B-B14F-4D97-AF65-F5344CB8AC3E}">
        <p14:creationId xmlns:p14="http://schemas.microsoft.com/office/powerpoint/2010/main" val="3481688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IoT</a:t>
            </a:r>
            <a:endParaRPr lang="nl-NL" dirty="0" smtClean="0"/>
          </a:p>
          <a:p>
            <a:r>
              <a:rPr lang="nl-NL" dirty="0" err="1" smtClean="0"/>
              <a:t>Social</a:t>
            </a:r>
            <a:r>
              <a:rPr lang="nl-NL" dirty="0" smtClean="0"/>
              <a:t> Media</a:t>
            </a:r>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11</a:t>
            </a:fld>
            <a:endParaRPr lang="en-US"/>
          </a:p>
        </p:txBody>
      </p:sp>
    </p:spTree>
    <p:extLst>
      <p:ext uri="{BB962C8B-B14F-4D97-AF65-F5344CB8AC3E}">
        <p14:creationId xmlns:p14="http://schemas.microsoft.com/office/powerpoint/2010/main" val="724930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IoT</a:t>
            </a:r>
            <a:endParaRPr lang="nl-NL" dirty="0" smtClean="0"/>
          </a:p>
          <a:p>
            <a:r>
              <a:rPr lang="nl-NL" dirty="0" err="1" smtClean="0"/>
              <a:t>Social</a:t>
            </a:r>
            <a:r>
              <a:rPr lang="nl-NL" dirty="0" smtClean="0"/>
              <a:t> Media</a:t>
            </a:r>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12</a:t>
            </a:fld>
            <a:endParaRPr lang="en-US"/>
          </a:p>
        </p:txBody>
      </p:sp>
    </p:spTree>
    <p:extLst>
      <p:ext uri="{BB962C8B-B14F-4D97-AF65-F5344CB8AC3E}">
        <p14:creationId xmlns:p14="http://schemas.microsoft.com/office/powerpoint/2010/main" val="724930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Market Basket Analysis:</a:t>
            </a:r>
            <a:r>
              <a:rPr lang="nl-NL" baseline="0" dirty="0" smtClean="0"/>
              <a:t> https://www.linkedin.com/pulse/using-machine-learning-market-basket-analysis-thomsen </a:t>
            </a:r>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25</a:t>
            </a:fld>
            <a:endParaRPr lang="en-US"/>
          </a:p>
        </p:txBody>
      </p:sp>
    </p:spTree>
    <p:extLst>
      <p:ext uri="{BB962C8B-B14F-4D97-AF65-F5344CB8AC3E}">
        <p14:creationId xmlns:p14="http://schemas.microsoft.com/office/powerpoint/2010/main" val="1233784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http://yann.lecun.com/exdb/mnist/ MNIST – handwritten images</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27</a:t>
            </a:fld>
            <a:endParaRPr lang="en-US"/>
          </a:p>
        </p:txBody>
      </p:sp>
    </p:spTree>
    <p:extLst>
      <p:ext uri="{BB962C8B-B14F-4D97-AF65-F5344CB8AC3E}">
        <p14:creationId xmlns:p14="http://schemas.microsoft.com/office/powerpoint/2010/main" val="1868061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https://aiexperiments.withgoogle.com/quick-draw</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28</a:t>
            </a:fld>
            <a:endParaRPr lang="en-US"/>
          </a:p>
        </p:txBody>
      </p:sp>
    </p:spTree>
    <p:extLst>
      <p:ext uri="{BB962C8B-B14F-4D97-AF65-F5344CB8AC3E}">
        <p14:creationId xmlns:p14="http://schemas.microsoft.com/office/powerpoint/2010/main" val="847670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https://www.slideshare.net/databricks/apache-spark-model-deployment</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31</a:t>
            </a:fld>
            <a:endParaRPr lang="en-US"/>
          </a:p>
        </p:txBody>
      </p:sp>
    </p:spTree>
    <p:extLst>
      <p:ext uri="{BB962C8B-B14F-4D97-AF65-F5344CB8AC3E}">
        <p14:creationId xmlns:p14="http://schemas.microsoft.com/office/powerpoint/2010/main" val="1151025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https://www.slideshare.net/databricks/apache-spark-model-deployment</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32</a:t>
            </a:fld>
            <a:endParaRPr lang="en-US"/>
          </a:p>
        </p:txBody>
      </p:sp>
    </p:spTree>
    <p:extLst>
      <p:ext uri="{BB962C8B-B14F-4D97-AF65-F5344CB8AC3E}">
        <p14:creationId xmlns:p14="http://schemas.microsoft.com/office/powerpoint/2010/main" val="11510256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9839" y="3962704"/>
            <a:ext cx="6320532" cy="1991625"/>
          </a:xfrm>
          <a:prstGeom prst="rect">
            <a:avLst/>
          </a:prstGeom>
        </p:spPr>
      </p:pic>
    </p:spTree>
    <p:extLst>
      <p:ext uri="{BB962C8B-B14F-4D97-AF65-F5344CB8AC3E}">
        <p14:creationId xmlns:p14="http://schemas.microsoft.com/office/powerpoint/2010/main" val="32241044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482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5688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4452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2955248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1916878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732074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8156837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6702747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4563845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422300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2144" y="2571564"/>
            <a:ext cx="14955977" cy="1290587"/>
          </a:xfrm>
          <a:prstGeom prst="rect">
            <a:avLst/>
          </a:prstGeom>
        </p:spPr>
        <p:txBody>
          <a:bodyPr>
            <a:noAutofit/>
          </a:bodyPr>
          <a:lstStyle>
            <a:lvl1pPr algn="ctr">
              <a:defRPr sz="9500"/>
            </a:lvl1pPr>
          </a:lstStyle>
          <a:p>
            <a:r>
              <a:rPr lang="en-US" dirty="0" smtClean="0"/>
              <a:t>hallo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10" name="Text Placeholder 9"/>
          <p:cNvSpPr>
            <a:spLocks noGrp="1"/>
          </p:cNvSpPr>
          <p:nvPr>
            <p:ph type="body" sz="quarter" idx="10" hasCustomPrompt="1"/>
          </p:nvPr>
        </p:nvSpPr>
        <p:spPr>
          <a:xfrm>
            <a:off x="1192144" y="3886215"/>
            <a:ext cx="14955977" cy="2238290"/>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2111599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15026970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305596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1608654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1304049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3999018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15687168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641886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902169" y="2655980"/>
            <a:ext cx="11958638" cy="56705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5935420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4" name="Text Placeholder 3"/>
          <p:cNvSpPr>
            <a:spLocks noGrp="1"/>
          </p:cNvSpPr>
          <p:nvPr>
            <p:ph type="body" sz="quarter" idx="10"/>
          </p:nvPr>
        </p:nvSpPr>
        <p:spPr>
          <a:xfrm>
            <a:off x="1917701" y="2603501"/>
            <a:ext cx="11942763" cy="5727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14781131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4701235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10" name="Title 1"/>
          <p:cNvSpPr>
            <a:spLocks noGrp="1"/>
          </p:cNvSpPr>
          <p:nvPr>
            <p:ph type="title" hasCustomPrompt="1"/>
          </p:nvPr>
        </p:nvSpPr>
        <p:spPr>
          <a:xfrm>
            <a:off x="1192144" y="2571564"/>
            <a:ext cx="14955977" cy="1290587"/>
          </a:xfrm>
          <a:prstGeom prst="rect">
            <a:avLst/>
          </a:prstGeom>
        </p:spPr>
        <p:txBody>
          <a:bodyPr>
            <a:noAutofit/>
          </a:bodyPr>
          <a:lstStyle>
            <a:lvl1pPr algn="ctr">
              <a:defRPr sz="9500">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1192144" y="3886218"/>
            <a:ext cx="14955977" cy="2707095"/>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12314395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2131739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4844543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853196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099604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5723333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4191822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8118433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30416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6101393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9822761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0" y="843460"/>
            <a:ext cx="14955977" cy="1450560"/>
          </a:xfrm>
          <a:prstGeom prst="rect">
            <a:avLst/>
          </a:prstGeom>
        </p:spPr>
        <p:txBody>
          <a:bodyPr anchor="t" anchorCtr="0">
            <a:noAutofit/>
          </a:bodyPr>
          <a:lstStyle>
            <a:lvl1pPr>
              <a:defRPr sz="6500"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205346" y="284273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6012659" y="284273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11819368" y="285075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216754" y="5224998"/>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6024070" y="5224998"/>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6024070" y="761526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11830779" y="7623292"/>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13517763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6717088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0407140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1249480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451146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046642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8754246" y="0"/>
            <a:ext cx="4037434"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9332136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11219410" y="0"/>
            <a:ext cx="4037434"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2711584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3" name="Text Placeholder 2"/>
          <p:cNvSpPr>
            <a:spLocks noGrp="1"/>
          </p:cNvSpPr>
          <p:nvPr>
            <p:ph type="body" sz="quarter" idx="10" hasCustomPrompt="1"/>
          </p:nvPr>
        </p:nvSpPr>
        <p:spPr>
          <a:xfrm>
            <a:off x="3425824" y="1073151"/>
            <a:ext cx="10498139" cy="659606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37133883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51817" y="3425808"/>
            <a:ext cx="11236645" cy="1122138"/>
          </a:xfrm>
          <a:prstGeom prst="rect">
            <a:avLst/>
          </a:prstGeom>
        </p:spPr>
        <p:txBody>
          <a:bodyPr anchor="t" anchorCtr="0">
            <a:noAutofit/>
          </a:bodyPr>
          <a:lstStyle>
            <a:lvl1pPr algn="ctr">
              <a:defRPr sz="7300">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3051817" y="4523464"/>
            <a:ext cx="11236645" cy="3862555"/>
          </a:xfrm>
          <a:prstGeom prst="rect">
            <a:avLst/>
          </a:prstGeom>
        </p:spPr>
        <p:txBody>
          <a:bodyPr>
            <a:noAutofit/>
          </a:bodyPr>
          <a:lstStyle>
            <a:lvl1pPr marL="0" indent="0" algn="ctr">
              <a:lnSpc>
                <a:spcPct val="80000"/>
              </a:lnSpc>
              <a:buNone/>
              <a:defRPr sz="7300"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9885417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51817" y="3425808"/>
            <a:ext cx="11236645" cy="1122138"/>
          </a:xfrm>
          <a:prstGeom prst="rect">
            <a:avLst/>
          </a:prstGeom>
        </p:spPr>
        <p:txBody>
          <a:bodyPr anchor="t" anchorCtr="0">
            <a:noAutofit/>
          </a:bodyPr>
          <a:lstStyle>
            <a:lvl1pPr algn="ctr">
              <a:defRPr sz="7300">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3051817" y="4523464"/>
            <a:ext cx="11236645" cy="3862555"/>
          </a:xfrm>
          <a:prstGeom prst="rect">
            <a:avLst/>
          </a:prstGeom>
        </p:spPr>
        <p:txBody>
          <a:bodyPr>
            <a:noAutofit/>
          </a:bodyPr>
          <a:lstStyle>
            <a:lvl1pPr marL="0" indent="0" algn="ctr">
              <a:lnSpc>
                <a:spcPct val="80000"/>
              </a:lnSpc>
              <a:buNone/>
              <a:defRPr sz="7300"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7874448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9" name="Title 1"/>
          <p:cNvSpPr>
            <a:spLocks noGrp="1"/>
          </p:cNvSpPr>
          <p:nvPr>
            <p:ph type="title" hasCustomPrompt="1"/>
          </p:nvPr>
        </p:nvSpPr>
        <p:spPr>
          <a:xfrm>
            <a:off x="977772" y="843460"/>
            <a:ext cx="7561167" cy="1346288"/>
          </a:xfrm>
          <a:prstGeom prst="rect">
            <a:avLst/>
          </a:prstGeom>
        </p:spPr>
        <p:txBody>
          <a:bodyPr anchor="t" anchorCtr="0">
            <a:noAutofit/>
          </a:bodyPr>
          <a:lstStyle>
            <a:lvl1pPr>
              <a:lnSpc>
                <a:spcPct val="80000"/>
              </a:lnSpc>
              <a:defRPr sz="5400" baseline="0"/>
            </a:lvl1pPr>
          </a:lstStyle>
          <a:p>
            <a:r>
              <a:rPr lang="en-US" dirty="0" smtClean="0"/>
              <a:t>Basic agenda – </a:t>
            </a:r>
            <a:r>
              <a:rPr lang="en-US" dirty="0" err="1" smtClean="0"/>
              <a:t>titel</a:t>
            </a:r>
            <a:endParaRPr lang="en-US" dirty="0"/>
          </a:p>
        </p:txBody>
      </p:sp>
      <p:sp>
        <p:nvSpPr>
          <p:cNvPr id="5" name="Text Placeholder 2"/>
          <p:cNvSpPr>
            <a:spLocks noGrp="1"/>
          </p:cNvSpPr>
          <p:nvPr>
            <p:ph type="body" sz="quarter" idx="10" hasCustomPrompt="1"/>
          </p:nvPr>
        </p:nvSpPr>
        <p:spPr>
          <a:xfrm>
            <a:off x="8877300" y="842965"/>
            <a:ext cx="7772400" cy="76723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7607843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095258" y="6480163"/>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15" name="TextBox 14"/>
          <p:cNvSpPr txBox="1"/>
          <p:nvPr/>
        </p:nvSpPr>
        <p:spPr>
          <a:xfrm>
            <a:off x="9326099" y="59061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7980990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7107382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7893286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551199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351001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5392570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725556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29812545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9" name="TextBox 8"/>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0710206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9516" y="4294428"/>
            <a:ext cx="3835882" cy="1208703"/>
          </a:xfrm>
          <a:prstGeom prst="rect">
            <a:avLst/>
          </a:prstGeom>
        </p:spPr>
      </p:pic>
    </p:spTree>
    <p:extLst>
      <p:ext uri="{BB962C8B-B14F-4D97-AF65-F5344CB8AC3E}">
        <p14:creationId xmlns:p14="http://schemas.microsoft.com/office/powerpoint/2010/main" val="5974547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8" name="Title 1"/>
          <p:cNvSpPr>
            <a:spLocks noGrp="1"/>
          </p:cNvSpPr>
          <p:nvPr>
            <p:ph type="title" hasCustomPrompt="1"/>
          </p:nvPr>
        </p:nvSpPr>
        <p:spPr>
          <a:xfrm>
            <a:off x="977772" y="843460"/>
            <a:ext cx="7561167" cy="1346288"/>
          </a:xfrm>
          <a:prstGeom prst="rect">
            <a:avLst/>
          </a:prstGeom>
        </p:spPr>
        <p:txBody>
          <a:bodyPr anchor="t" anchorCtr="0">
            <a:noAutofit/>
          </a:bodyPr>
          <a:lstStyle>
            <a:lvl1pPr>
              <a:lnSpc>
                <a:spcPct val="80000"/>
              </a:lnSpc>
              <a:defRPr sz="5400"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8877300" y="842965"/>
            <a:ext cx="7772400" cy="76723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2629235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9991665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01040" y="5527040"/>
            <a:ext cx="12138184" cy="2492587"/>
          </a:xfrm>
          <a:prstGeom prst="rect">
            <a:avLst/>
          </a:prstGeom>
        </p:spPr>
        <p:txBody>
          <a:bodyPr/>
          <a:lstStyle>
            <a:lvl1pPr marL="0" indent="0" algn="ctr">
              <a:buNone/>
              <a:defRPr sz="6800">
                <a:solidFill>
                  <a:schemeClr val="tx1">
                    <a:tint val="75000"/>
                  </a:schemeClr>
                </a:solidFill>
              </a:defRPr>
            </a:lvl1pPr>
            <a:lvl2pPr marL="774085" indent="0" algn="ctr">
              <a:buNone/>
              <a:defRPr>
                <a:solidFill>
                  <a:schemeClr val="tx1">
                    <a:tint val="75000"/>
                  </a:schemeClr>
                </a:solidFill>
              </a:defRPr>
            </a:lvl2pPr>
            <a:lvl3pPr marL="1548171" indent="0" algn="ctr">
              <a:buNone/>
              <a:defRPr>
                <a:solidFill>
                  <a:schemeClr val="tx1">
                    <a:tint val="75000"/>
                  </a:schemeClr>
                </a:solidFill>
              </a:defRPr>
            </a:lvl3pPr>
            <a:lvl4pPr marL="2322256" indent="0" algn="ctr">
              <a:buNone/>
              <a:defRPr>
                <a:solidFill>
                  <a:schemeClr val="tx1">
                    <a:tint val="75000"/>
                  </a:schemeClr>
                </a:solidFill>
              </a:defRPr>
            </a:lvl4pPr>
            <a:lvl5pPr marL="3096341" indent="0" algn="ctr">
              <a:buNone/>
              <a:defRPr>
                <a:solidFill>
                  <a:schemeClr val="tx1">
                    <a:tint val="75000"/>
                  </a:schemeClr>
                </a:solidFill>
              </a:defRPr>
            </a:lvl5pPr>
            <a:lvl6pPr marL="3870427" indent="0" algn="ctr">
              <a:buNone/>
              <a:defRPr>
                <a:solidFill>
                  <a:schemeClr val="tx1">
                    <a:tint val="75000"/>
                  </a:schemeClr>
                </a:solidFill>
              </a:defRPr>
            </a:lvl6pPr>
            <a:lvl7pPr marL="4644512" indent="0" algn="ctr">
              <a:buNone/>
              <a:defRPr>
                <a:solidFill>
                  <a:schemeClr val="tx1">
                    <a:tint val="75000"/>
                  </a:schemeClr>
                </a:solidFill>
              </a:defRPr>
            </a:lvl7pPr>
            <a:lvl8pPr marL="5418597" indent="0" algn="ctr">
              <a:buNone/>
              <a:defRPr>
                <a:solidFill>
                  <a:schemeClr val="tx1">
                    <a:tint val="75000"/>
                  </a:schemeClr>
                </a:solidFill>
              </a:defRPr>
            </a:lvl8pPr>
            <a:lvl9pPr marL="6192683" indent="0" algn="ctr">
              <a:buNone/>
              <a:defRPr>
                <a:solidFill>
                  <a:schemeClr val="tx1">
                    <a:tint val="75000"/>
                  </a:schemeClr>
                </a:solidFill>
              </a:defRPr>
            </a:lvl9pPr>
          </a:lstStyle>
          <a:p>
            <a:r>
              <a:rPr lang="en-US" dirty="0" smtClean="0"/>
              <a:t>Click to edit Master subtitle style</a:t>
            </a:r>
            <a:endParaRPr lang="en-US" dirty="0"/>
          </a:p>
        </p:txBody>
      </p:sp>
      <p:sp>
        <p:nvSpPr>
          <p:cNvPr id="7" name="Title 6"/>
          <p:cNvSpPr>
            <a:spLocks noGrp="1"/>
          </p:cNvSpPr>
          <p:nvPr>
            <p:ph type="title"/>
          </p:nvPr>
        </p:nvSpPr>
        <p:spPr>
          <a:xfrm>
            <a:off x="867013" y="2946386"/>
            <a:ext cx="15606237" cy="1625600"/>
          </a:xfrm>
          <a:prstGeom prst="rect">
            <a:avLst/>
          </a:prstGeom>
        </p:spPr>
        <p:txBody>
          <a:bodyPr/>
          <a:lstStyle>
            <a:lvl1pPr>
              <a:defRPr sz="9100" b="1"/>
            </a:lvl1pPr>
          </a:lstStyle>
          <a:p>
            <a:r>
              <a:rPr lang="en-US" smtClean="0"/>
              <a:t>Click to edit Master title style</a:t>
            </a:r>
            <a:endParaRPr lang="en-US"/>
          </a:p>
        </p:txBody>
      </p:sp>
    </p:spTree>
    <p:extLst>
      <p:ext uri="{BB962C8B-B14F-4D97-AF65-F5344CB8AC3E}">
        <p14:creationId xmlns:p14="http://schemas.microsoft.com/office/powerpoint/2010/main" val="648139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2890044" y="9103361"/>
            <a:ext cx="2023031" cy="519289"/>
          </a:xfrm>
          <a:prstGeom prst="rect">
            <a:avLst/>
          </a:prstGeom>
        </p:spPr>
        <p:txBody>
          <a:bodyPr lIns="154817" tIns="77409" rIns="154817" bIns="77409"/>
          <a:lstStyle/>
          <a:p>
            <a:fld id="{1147BC30-C395-42F0-B068-B3A3D826EC18}" type="datetimeFigureOut">
              <a:rPr lang="en-US" smtClean="0"/>
              <a:pPr/>
              <a:t>30-Apr-18</a:t>
            </a:fld>
            <a:endParaRPr lang="en-US"/>
          </a:p>
        </p:txBody>
      </p:sp>
      <p:sp>
        <p:nvSpPr>
          <p:cNvPr id="3" name="Tijdelijke aanduiding voor voettekst 2"/>
          <p:cNvSpPr>
            <a:spLocks noGrp="1"/>
          </p:cNvSpPr>
          <p:nvPr>
            <p:ph type="ftr" sz="quarter" idx="11"/>
          </p:nvPr>
        </p:nvSpPr>
        <p:spPr>
          <a:xfrm>
            <a:off x="4913074" y="9103361"/>
            <a:ext cx="11126669" cy="519289"/>
          </a:xfrm>
          <a:prstGeom prst="rect">
            <a:avLst/>
          </a:prstGeom>
        </p:spPr>
        <p:txBody>
          <a:bodyPr lIns="154817" tIns="77409" rIns="154817" bIns="77409"/>
          <a:lstStyle/>
          <a:p>
            <a:endParaRPr lang="en-US"/>
          </a:p>
        </p:txBody>
      </p:sp>
      <p:sp>
        <p:nvSpPr>
          <p:cNvPr id="4" name="Tijdelijke aanduiding voor dianummer 3"/>
          <p:cNvSpPr>
            <a:spLocks noGrp="1"/>
          </p:cNvSpPr>
          <p:nvPr>
            <p:ph type="sldNum" sz="quarter" idx="12"/>
          </p:nvPr>
        </p:nvSpPr>
        <p:spPr>
          <a:xfrm>
            <a:off x="15361212" y="473111"/>
            <a:ext cx="1755004" cy="716880"/>
          </a:xfrm>
          <a:prstGeom prst="rect">
            <a:avLst/>
          </a:prstGeom>
        </p:spPr>
        <p:txBody>
          <a:bodyPr lIns="154817" tIns="77409" rIns="154817" bIns="77409"/>
          <a:lstStyle/>
          <a:p>
            <a:fld id="{CA810E40-576B-4A1C-BBE5-5258170837E9}" type="slidenum">
              <a:rPr lang="en-US" smtClean="0"/>
              <a:pPr/>
              <a:t>‹#›</a:t>
            </a:fld>
            <a:endParaRPr lang="en-US"/>
          </a:p>
        </p:txBody>
      </p:sp>
    </p:spTree>
    <p:extLst>
      <p:ext uri="{BB962C8B-B14F-4D97-AF65-F5344CB8AC3E}">
        <p14:creationId xmlns:p14="http://schemas.microsoft.com/office/powerpoint/2010/main" val="5917888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5361212" y="473111"/>
            <a:ext cx="1755004" cy="716880"/>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7599359" y="780345"/>
            <a:ext cx="9127380" cy="1408000"/>
          </a:xfrm>
          <a:prstGeom prst="rect">
            <a:avLst/>
          </a:prstGeom>
        </p:spPr>
        <p:txBody>
          <a:bodyPr wrap="square" lIns="0" tIns="0" rIns="0" bIns="0" anchor="ctr" anchorCtr="0"/>
          <a:lstStyle>
            <a:lvl1pPr>
              <a:lnSpc>
                <a:spcPts val="4741"/>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867013" y="2521338"/>
            <a:ext cx="15572102" cy="6861562"/>
          </a:xfrm>
          <a:prstGeom prst="rect">
            <a:avLst/>
          </a:prstGeom>
        </p:spPr>
        <p:txBody>
          <a:bodyPr wrap="square" lIns="0" tIns="0" rIns="0" bIns="0">
            <a:normAutofit/>
          </a:bodyPr>
          <a:lstStyle>
            <a:lvl1pPr marL="456925" indent="-456925">
              <a:lnSpc>
                <a:spcPts val="3725"/>
              </a:lnSpc>
              <a:spcAft>
                <a:spcPts val="0"/>
              </a:spcAft>
              <a:defRPr sz="3200" b="0" i="0">
                <a:latin typeface="Arial" pitchFamily="34" charset="0"/>
                <a:cs typeface="Arial"/>
              </a:defRPr>
            </a:lvl1pPr>
            <a:lvl2pPr marL="916539" indent="-459614" algn="l">
              <a:buSzPct val="100000"/>
              <a:buFont typeface="Arial" pitchFamily="34" charset="0"/>
              <a:buChar char="–"/>
              <a:tabLst>
                <a:tab pos="1669122" algn="l"/>
              </a:tabLst>
              <a:defRPr sz="2700" i="0" baseline="0">
                <a:latin typeface="Arial" pitchFamily="34" charset="0"/>
                <a:cs typeface="Arial" pitchFamily="34" charset="0"/>
              </a:defRPr>
            </a:lvl2pPr>
            <a:lvl3pPr marL="1292831" indent="-357478">
              <a:buFont typeface="Arial" pitchFamily="34" charset="0"/>
              <a:buChar char="•"/>
              <a:defRPr sz="2000" baseline="0">
                <a:latin typeface="Arial" pitchFamily="34" charset="0"/>
              </a:defRPr>
            </a:lvl3pPr>
            <a:lvl4pPr marL="1696000" indent="-378980">
              <a:buFont typeface="Arial" pitchFamily="34" charset="0"/>
              <a:buChar char="–"/>
              <a:defRPr sz="2000" baseline="0">
                <a:latin typeface="Arial" pitchFamily="34" charset="0"/>
              </a:defRPr>
            </a:lvl4pPr>
            <a:lvl5pPr marL="1118123" indent="-365540">
              <a:buFont typeface="Arial" pitchFamily="34" charset="0"/>
              <a:buChar char="•"/>
              <a:defRPr/>
            </a:lvl5pPr>
          </a:lstStyle>
          <a:p>
            <a:r>
              <a:rPr lang="nl-NL" smtClean="0"/>
              <a:t>Xxxx</a:t>
            </a:r>
          </a:p>
          <a:p>
            <a:pPr lvl="1"/>
            <a:r>
              <a:rPr lang="nl-NL" sz="2400" smtClean="0"/>
              <a:t>Xxxx</a:t>
            </a:r>
          </a:p>
          <a:p>
            <a:pPr lvl="2"/>
            <a:r>
              <a:rPr lang="nl-NL" sz="2400" smtClean="0"/>
              <a:t>Xxx</a:t>
            </a:r>
          </a:p>
          <a:p>
            <a:pPr lvl="3"/>
            <a:r>
              <a:rPr lang="nl-NL" sz="2400" smtClean="0"/>
              <a:t>Xxxxx</a:t>
            </a:r>
          </a:p>
        </p:txBody>
      </p:sp>
    </p:spTree>
    <p:extLst>
      <p:ext uri="{BB962C8B-B14F-4D97-AF65-F5344CB8AC3E}">
        <p14:creationId xmlns:p14="http://schemas.microsoft.com/office/powerpoint/2010/main" val="112295835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726D89BF-F514-422A-9CA4-387F5F949ED3}" type="datetimeFigureOut">
              <a:rPr lang="fr-FR" smtClean="0"/>
              <a:t>30/04/2018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116962263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919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7269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1729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92214" y="519113"/>
            <a:ext cx="14955837" cy="1885951"/>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1192214" y="2597151"/>
            <a:ext cx="14955837" cy="6188075"/>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4" name="Picture 3"/>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9" name="Picture 8"/>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160122548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26" r:id="rId3"/>
    <p:sldLayoutId id="2147483764" r:id="rId4"/>
    <p:sldLayoutId id="2147483704" r:id="rId5"/>
    <p:sldLayoutId id="2147483727"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63" r:id="rId27"/>
    <p:sldLayoutId id="2147483708" r:id="rId28"/>
    <p:sldLayoutId id="2147483729" r:id="rId29"/>
    <p:sldLayoutId id="2147483730" r:id="rId30"/>
    <p:sldLayoutId id="2147483785" r:id="rId31"/>
    <p:sldLayoutId id="2147483786" r:id="rId32"/>
    <p:sldLayoutId id="2147483787" r:id="rId33"/>
    <p:sldLayoutId id="2147483788" r:id="rId34"/>
    <p:sldLayoutId id="2147483789" r:id="rId35"/>
    <p:sldLayoutId id="2147483790" r:id="rId36"/>
    <p:sldLayoutId id="2147483791" r:id="rId37"/>
    <p:sldLayoutId id="2147483792" r:id="rId38"/>
    <p:sldLayoutId id="2147483793" r:id="rId39"/>
    <p:sldLayoutId id="2147483794" r:id="rId40"/>
    <p:sldLayoutId id="2147483795" r:id="rId41"/>
    <p:sldLayoutId id="2147483796" r:id="rId42"/>
    <p:sldLayoutId id="2147483797" r:id="rId43"/>
    <p:sldLayoutId id="2147483798" r:id="rId44"/>
    <p:sldLayoutId id="2147483799" r:id="rId45"/>
    <p:sldLayoutId id="2147483800" r:id="rId46"/>
    <p:sldLayoutId id="2147483713" r:id="rId47"/>
    <p:sldLayoutId id="2147483715" r:id="rId48"/>
    <p:sldLayoutId id="2147483728" r:id="rId49"/>
    <p:sldLayoutId id="2147483716" r:id="rId50"/>
    <p:sldLayoutId id="2147483717" r:id="rId51"/>
    <p:sldLayoutId id="2147483759" r:id="rId52"/>
    <p:sldLayoutId id="2147483760" r:id="rId53"/>
    <p:sldLayoutId id="2147483761" r:id="rId54"/>
    <p:sldLayoutId id="2147483758" r:id="rId55"/>
    <p:sldLayoutId id="2147483733" r:id="rId56"/>
    <p:sldLayoutId id="2147483762" r:id="rId57"/>
    <p:sldLayoutId id="2147483731" r:id="rId58"/>
    <p:sldLayoutId id="2147483718" r:id="rId59"/>
    <p:sldLayoutId id="2147483719" r:id="rId60"/>
    <p:sldLayoutId id="2147483887" r:id="rId61"/>
    <p:sldLayoutId id="2147483899" r:id="rId62"/>
    <p:sldLayoutId id="2147483900" r:id="rId63"/>
    <p:sldLayoutId id="2147483901" r:id="rId64"/>
  </p:sldLayoutIdLst>
  <p:timing>
    <p:tnLst>
      <p:par>
        <p:cTn id="1" dur="indefinite" restart="never" nodeType="tmRoot"/>
      </p:par>
    </p:tnLst>
  </p:timing>
  <p:txStyles>
    <p:titleStyle>
      <a:lvl1pPr algn="l" defTabSz="1218978" rtl="0" eaLnBrk="1" latinLnBrk="0" hangingPunct="1">
        <a:lnSpc>
          <a:spcPct val="90000"/>
        </a:lnSpc>
        <a:spcBef>
          <a:spcPct val="0"/>
        </a:spcBef>
        <a:buNone/>
        <a:defRPr sz="6000" b="1" kern="1200" cap="all" baseline="0">
          <a:solidFill>
            <a:schemeClr val="tx1"/>
          </a:solidFill>
          <a:latin typeface="Arial Narrow" panose="020B0606020202030204" pitchFamily="34" charset="0"/>
          <a:ea typeface="+mj-ea"/>
          <a:cs typeface="+mj-cs"/>
        </a:defRPr>
      </a:lvl1pPr>
    </p:titleStyle>
    <p:bodyStyle>
      <a:lvl1pPr marL="304745" indent="-304745" algn="l" defTabSz="1218978" rtl="0" eaLnBrk="1" latinLnBrk="0" hangingPunct="1">
        <a:lnSpc>
          <a:spcPct val="90000"/>
        </a:lnSpc>
        <a:spcBef>
          <a:spcPts val="1333"/>
        </a:spcBef>
        <a:buFont typeface="Arial" panose="020B0604020202020204" pitchFamily="34" charset="0"/>
        <a:buChar char="•"/>
        <a:defRPr sz="3600" kern="1200">
          <a:solidFill>
            <a:schemeClr val="tx1"/>
          </a:solidFill>
          <a:latin typeface="Arial Narrow" panose="020B0606020202030204" pitchFamily="34" charset="0"/>
          <a:ea typeface="+mn-ea"/>
          <a:cs typeface="+mn-cs"/>
        </a:defRPr>
      </a:lvl1pPr>
      <a:lvl2pPr marL="914233" indent="-304745" algn="l" defTabSz="1218978" rtl="0" eaLnBrk="1" latinLnBrk="0" hangingPunct="1">
        <a:lnSpc>
          <a:spcPct val="90000"/>
        </a:lnSpc>
        <a:spcBef>
          <a:spcPts val="667"/>
        </a:spcBef>
        <a:buFont typeface="Arial" panose="020B0604020202020204" pitchFamily="34" charset="0"/>
        <a:buChar char="•"/>
        <a:defRPr sz="3100" kern="1200">
          <a:solidFill>
            <a:schemeClr val="tx1"/>
          </a:solidFill>
          <a:latin typeface="Arial Narrow" panose="020B0606020202030204" pitchFamily="34" charset="0"/>
          <a:ea typeface="+mn-ea"/>
          <a:cs typeface="+mn-cs"/>
        </a:defRPr>
      </a:lvl2pPr>
      <a:lvl3pPr marL="1523723" indent="-304745" algn="l" defTabSz="1218978" rtl="0" eaLnBrk="1" latinLnBrk="0" hangingPunct="1">
        <a:lnSpc>
          <a:spcPct val="90000"/>
        </a:lnSpc>
        <a:spcBef>
          <a:spcPts val="667"/>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3pPr>
      <a:lvl4pPr marL="2133213"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4pPr>
      <a:lvl5pPr marL="2437957" indent="0" algn="l" defTabSz="1218978" rtl="0" eaLnBrk="1" latinLnBrk="0" hangingPunct="1">
        <a:lnSpc>
          <a:spcPct val="90000"/>
        </a:lnSpc>
        <a:spcBef>
          <a:spcPts val="667"/>
        </a:spcBef>
        <a:buFont typeface="Arial" panose="020B0604020202020204" pitchFamily="34" charset="0"/>
        <a:buNone/>
        <a:defRPr sz="2400" kern="1200">
          <a:solidFill>
            <a:schemeClr val="tx1"/>
          </a:solidFill>
          <a:latin typeface="Arial Narrow" panose="020B0606020202030204" pitchFamily="34" charset="0"/>
          <a:ea typeface="+mn-ea"/>
          <a:cs typeface="+mn-cs"/>
        </a:defRPr>
      </a:lvl5pPr>
      <a:lvl6pPr marL="335219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68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168"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657"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8978" rtl="0" eaLnBrk="1" latinLnBrk="0" hangingPunct="1">
        <a:defRPr sz="2400" kern="1200">
          <a:solidFill>
            <a:schemeClr val="tx1"/>
          </a:solidFill>
          <a:latin typeface="+mn-lt"/>
          <a:ea typeface="+mn-ea"/>
          <a:cs typeface="+mn-cs"/>
        </a:defRPr>
      </a:lvl1pPr>
      <a:lvl2pPr marL="609490" algn="l" defTabSz="1218978" rtl="0" eaLnBrk="1" latinLnBrk="0" hangingPunct="1">
        <a:defRPr sz="2400" kern="1200">
          <a:solidFill>
            <a:schemeClr val="tx1"/>
          </a:solidFill>
          <a:latin typeface="+mn-lt"/>
          <a:ea typeface="+mn-ea"/>
          <a:cs typeface="+mn-cs"/>
        </a:defRPr>
      </a:lvl2pPr>
      <a:lvl3pPr marL="1218978" algn="l" defTabSz="1218978" rtl="0" eaLnBrk="1" latinLnBrk="0" hangingPunct="1">
        <a:defRPr sz="2400" kern="1200">
          <a:solidFill>
            <a:schemeClr val="tx1"/>
          </a:solidFill>
          <a:latin typeface="+mn-lt"/>
          <a:ea typeface="+mn-ea"/>
          <a:cs typeface="+mn-cs"/>
        </a:defRPr>
      </a:lvl3pPr>
      <a:lvl4pPr marL="1828467" algn="l" defTabSz="1218978" rtl="0" eaLnBrk="1" latinLnBrk="0" hangingPunct="1">
        <a:defRPr sz="2400" kern="1200">
          <a:solidFill>
            <a:schemeClr val="tx1"/>
          </a:solidFill>
          <a:latin typeface="+mn-lt"/>
          <a:ea typeface="+mn-ea"/>
          <a:cs typeface="+mn-cs"/>
        </a:defRPr>
      </a:lvl4pPr>
      <a:lvl5pPr marL="2437957" algn="l" defTabSz="1218978" rtl="0" eaLnBrk="1" latinLnBrk="0" hangingPunct="1">
        <a:defRPr sz="2400" kern="1200">
          <a:solidFill>
            <a:schemeClr val="tx1"/>
          </a:solidFill>
          <a:latin typeface="+mn-lt"/>
          <a:ea typeface="+mn-ea"/>
          <a:cs typeface="+mn-cs"/>
        </a:defRPr>
      </a:lvl5pPr>
      <a:lvl6pPr marL="3047445" algn="l" defTabSz="1218978" rtl="0" eaLnBrk="1" latinLnBrk="0" hangingPunct="1">
        <a:defRPr sz="2400" kern="1200">
          <a:solidFill>
            <a:schemeClr val="tx1"/>
          </a:solidFill>
          <a:latin typeface="+mn-lt"/>
          <a:ea typeface="+mn-ea"/>
          <a:cs typeface="+mn-cs"/>
        </a:defRPr>
      </a:lvl6pPr>
      <a:lvl7pPr marL="3656935" algn="l" defTabSz="1218978" rtl="0" eaLnBrk="1" latinLnBrk="0" hangingPunct="1">
        <a:defRPr sz="2400" kern="1200">
          <a:solidFill>
            <a:schemeClr val="tx1"/>
          </a:solidFill>
          <a:latin typeface="+mn-lt"/>
          <a:ea typeface="+mn-ea"/>
          <a:cs typeface="+mn-cs"/>
        </a:defRPr>
      </a:lvl7pPr>
      <a:lvl8pPr marL="4266423" algn="l" defTabSz="1218978" rtl="0" eaLnBrk="1" latinLnBrk="0" hangingPunct="1">
        <a:defRPr sz="2400" kern="1200">
          <a:solidFill>
            <a:schemeClr val="tx1"/>
          </a:solidFill>
          <a:latin typeface="+mn-lt"/>
          <a:ea typeface="+mn-ea"/>
          <a:cs typeface="+mn-cs"/>
        </a:defRPr>
      </a:lvl8pPr>
      <a:lvl9pPr marL="4875913" algn="l" defTabSz="1218978"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28.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9.xml"/><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64.xml"/><Relationship Id="rId5" Type="http://schemas.openxmlformats.org/officeDocument/2006/relationships/image" Target="../media/image55.jpeg"/><Relationship Id="rId4" Type="http://schemas.openxmlformats.org/officeDocument/2006/relationships/image" Target="../media/image5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62.xml"/><Relationship Id="rId6" Type="http://schemas.openxmlformats.org/officeDocument/2006/relationships/image" Target="../media/image19.jpe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63.png"/><Relationship Id="rId11" Type="http://schemas.openxmlformats.org/officeDocument/2006/relationships/hyperlink" Target="http://scs.ryerson.ca/~aharley/vis/conv/" TargetMode="External"/><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hyperlink" Target="https://www.cybercontrols.or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aiexperiments.withgoogle.com/quick-draw" TargetMode="External"/><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67.jpe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8.xml"/><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9.xml"/><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83.png"/><Relationship Id="rId1" Type="http://schemas.openxmlformats.org/officeDocument/2006/relationships/slideLayout" Target="../slideLayouts/slideLayout28.xml"/><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64.xml"/><Relationship Id="rId5" Type="http://schemas.openxmlformats.org/officeDocument/2006/relationships/image" Target="../media/image100.png"/><Relationship Id="rId4" Type="http://schemas.openxmlformats.org/officeDocument/2006/relationships/image" Target="../media/image99.png"/></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3" Type="http://schemas.openxmlformats.org/officeDocument/2006/relationships/hyperlink" Target="http://tech17.ukoug.org/agenda" TargetMode="External"/><Relationship Id="rId2" Type="http://schemas.openxmlformats.org/officeDocument/2006/relationships/image" Target="../media/image96.png"/><Relationship Id="rId1" Type="http://schemas.openxmlformats.org/officeDocument/2006/relationships/slideLayout" Target="../slideLayouts/slideLayout28.xml"/><Relationship Id="rId4" Type="http://schemas.openxmlformats.org/officeDocument/2006/relationships/image" Target="../media/image10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28.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11.png"/><Relationship Id="rId1" Type="http://schemas.openxmlformats.org/officeDocument/2006/relationships/slideLayout" Target="../slideLayouts/slideLayout28.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image" Target="../media/image113.png"/><Relationship Id="rId1" Type="http://schemas.openxmlformats.org/officeDocument/2006/relationships/slideLayout" Target="../slideLayouts/slideLayout29.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59.xml.rels><?xml version="1.0" encoding="UTF-8" standalone="yes"?>
<Relationships xmlns="http://schemas.openxmlformats.org/package/2006/relationships"><Relationship Id="rId3" Type="http://schemas.openxmlformats.org/officeDocument/2006/relationships/hyperlink" Target="https://labs.oracle.com/pls/apex/f?p=labs:49:::::P49_PROJECT_ID:7" TargetMode="External"/><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image" Target="../media/image123.png"/><Relationship Id="rId5" Type="http://schemas.openxmlformats.org/officeDocument/2006/relationships/image" Target="../media/image125.png"/><Relationship Id="rId4" Type="http://schemas.openxmlformats.org/officeDocument/2006/relationships/image" Target="../media/image124.png"/></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9.xml"/><Relationship Id="rId1" Type="http://schemas.openxmlformats.org/officeDocument/2006/relationships/slideLayout" Target="../slideLayouts/slideLayout64.xml"/><Relationship Id="rId5" Type="http://schemas.openxmlformats.org/officeDocument/2006/relationships/image" Target="../media/image127.jpeg"/><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8" Type="http://schemas.openxmlformats.org/officeDocument/2006/relationships/hyperlink" Target="http://www.oracle.com/technetwork/database/bigdata-appliance/oracle-bigdatalite-2104726.html" TargetMode="External"/><Relationship Id="rId13" Type="http://schemas.openxmlformats.org/officeDocument/2006/relationships/image" Target="../media/image128.png"/><Relationship Id="rId3" Type="http://schemas.openxmlformats.org/officeDocument/2006/relationships/image" Target="../media/image126.jpeg"/><Relationship Id="rId7" Type="http://schemas.openxmlformats.org/officeDocument/2006/relationships/hyperlink" Target="https://www.katacoda.com/courses/tensorflow" TargetMode="External"/><Relationship Id="rId12" Type="http://schemas.openxmlformats.org/officeDocument/2006/relationships/hyperlink" Target="https://www.edx.org/course/machine-learning-columbiax-csmm-102x-0" TargetMode="External"/><Relationship Id="rId2" Type="http://schemas.openxmlformats.org/officeDocument/2006/relationships/notesSlide" Target="../notesSlides/notesSlide20.xml"/><Relationship Id="rId16" Type="http://schemas.openxmlformats.org/officeDocument/2006/relationships/image" Target="../media/image38.png"/><Relationship Id="rId1" Type="http://schemas.openxmlformats.org/officeDocument/2006/relationships/slideLayout" Target="../slideLayouts/slideLayout28.xml"/><Relationship Id="rId6" Type="http://schemas.openxmlformats.org/officeDocument/2006/relationships/hyperlink" Target="https://databricks.com/try-databricks" TargetMode="External"/><Relationship Id="rId11" Type="http://schemas.openxmlformats.org/officeDocument/2006/relationships/hyperlink" Target="https://www.coursera.org/learn/machine-learning#%20" TargetMode="External"/><Relationship Id="rId5" Type="http://schemas.openxmlformats.org/officeDocument/2006/relationships/hyperlink" Target="https://hortonworks.com/products/sandbox/" TargetMode="External"/><Relationship Id="rId15" Type="http://schemas.openxmlformats.org/officeDocument/2006/relationships/image" Target="../media/image130.jpeg"/><Relationship Id="rId10" Type="http://schemas.openxmlformats.org/officeDocument/2006/relationships/hyperlink" Target="https://www.udacity.com/course/intro-to-machine-learning--ud120" TargetMode="External"/><Relationship Id="rId4" Type="http://schemas.openxmlformats.org/officeDocument/2006/relationships/hyperlink" Target="https://technology.amis.nl/2017/05/06/the-hello-world-of-machine-learning-with-python-pandas-jupyter-doing-iris-classification-based-on-quintessential-set-of-flower-data/" TargetMode="External"/><Relationship Id="rId9" Type="http://schemas.openxmlformats.org/officeDocument/2006/relationships/hyperlink" Target="http://www.oracle.com/technetwork/middleware/oracle-data-visualization/downloads/oracle-data-visualization-desktop-2938957.html" TargetMode="External"/><Relationship Id="rId14" Type="http://schemas.openxmlformats.org/officeDocument/2006/relationships/image" Target="../media/image1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38.png"/><Relationship Id="rId1" Type="http://schemas.openxmlformats.org/officeDocument/2006/relationships/slideLayout" Target="../slideLayouts/slideLayout28.xml"/><Relationship Id="rId4" Type="http://schemas.openxmlformats.org/officeDocument/2006/relationships/image" Target="../media/image127.jpeg"/></Relationships>
</file>

<file path=ppt/slides/_rels/slide65.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hyperlink" Target="mailto:lucas.jellema@amis.nl" TargetMode="External"/><Relationship Id="rId7" Type="http://schemas.openxmlformats.org/officeDocument/2006/relationships/image" Target="../media/image132.png"/><Relationship Id="rId2" Type="http://schemas.openxmlformats.org/officeDocument/2006/relationships/hyperlink" Target="http://technology.amis.nl/" TargetMode="External"/><Relationship Id="rId1" Type="http://schemas.openxmlformats.org/officeDocument/2006/relationships/slideLayout" Target="../slideLayouts/slideLayout11.xml"/><Relationship Id="rId6" Type="http://schemas.openxmlformats.org/officeDocument/2006/relationships/image" Target="../media/image131.png"/><Relationship Id="rId5" Type="http://schemas.openxmlformats.org/officeDocument/2006/relationships/hyperlink" Target="mailto:info@amis.nl" TargetMode="External"/><Relationship Id="rId4" Type="http://schemas.openxmlformats.org/officeDocument/2006/relationships/hyperlink" Target="http://www.amis.nl/"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www.twitch.tv/videos/179940629" TargetMode="External"/><Relationship Id="rId7" Type="http://schemas.openxmlformats.org/officeDocument/2006/relationships/image" Target="../media/image38.png"/><Relationship Id="rId2" Type="http://schemas.openxmlformats.org/officeDocument/2006/relationships/hyperlink" Target="https://www.youtube.com/watch?v=RJudqel8DVA" TargetMode="External"/><Relationship Id="rId1" Type="http://schemas.openxmlformats.org/officeDocument/2006/relationships/slideLayout" Target="../slideLayouts/slideLayout64.xml"/><Relationship Id="rId6" Type="http://schemas.openxmlformats.org/officeDocument/2006/relationships/hyperlink" Target="https://www.katacoda.com/courses/tensorflow" TargetMode="External"/><Relationship Id="rId5" Type="http://schemas.openxmlformats.org/officeDocument/2006/relationships/hyperlink" Target="https://www.youtube.com/watch?v=vq2nnJ4g6N0" TargetMode="External"/><Relationship Id="rId4" Type="http://schemas.openxmlformats.org/officeDocument/2006/relationships/hyperlink" Target="https://github.com/sunilmallya/dl-twitch-seri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480121" y="866141"/>
            <a:ext cx="9185819" cy="2289372"/>
          </a:xfrm>
          <a:prstGeom prst="rect">
            <a:avLst/>
          </a:prstGeom>
        </p:spPr>
        <p:txBody>
          <a:bodyPr lIns="91422" tIns="45712" rIns="91422" bIns="45712"/>
          <a:lstStyle>
            <a:defPPr>
              <a:defRPr lang="nl-NL"/>
            </a:defPPr>
            <a:lvl1pPr defTabSz="1219216">
              <a:lnSpc>
                <a:spcPct val="90000"/>
              </a:lnSpc>
              <a:spcBef>
                <a:spcPct val="0"/>
              </a:spcBef>
              <a:buNone/>
              <a:defRPr sz="7300" b="1" cap="all" baseline="0">
                <a:solidFill>
                  <a:srgbClr val="FF0000"/>
                </a:solidFill>
                <a:latin typeface="Arial Narrow" panose="020B0606020202030204" pitchFamily="34" charset="0"/>
                <a:ea typeface="+mj-ea"/>
                <a:cs typeface="+mj-cs"/>
              </a:defRPr>
            </a:lvl1pPr>
          </a:lstStyle>
          <a:p>
            <a:r>
              <a:rPr lang="en-US" sz="6600" dirty="0"/>
              <a:t>The Art of Intelligence – </a:t>
            </a:r>
            <a:r>
              <a:rPr lang="en-US" sz="6600" dirty="0" smtClean="0"/>
              <a:t/>
            </a:r>
            <a:br>
              <a:rPr lang="en-US" sz="6600" dirty="0" smtClean="0"/>
            </a:br>
            <a:r>
              <a:rPr lang="en-US" sz="6600" dirty="0" smtClean="0"/>
              <a:t>A </a:t>
            </a:r>
            <a:r>
              <a:rPr lang="en-US" sz="6600" dirty="0"/>
              <a:t>Practical Introduction </a:t>
            </a:r>
            <a:r>
              <a:rPr lang="en-US" sz="6600" dirty="0" smtClean="0"/>
              <a:t/>
            </a:r>
            <a:br>
              <a:rPr lang="en-US" sz="6600" dirty="0" smtClean="0"/>
            </a:br>
            <a:r>
              <a:rPr lang="en-US" sz="6600" dirty="0" smtClean="0"/>
              <a:t>Machine Learning</a:t>
            </a:r>
            <a:br>
              <a:rPr lang="en-US" sz="6600" dirty="0" smtClean="0"/>
            </a:br>
            <a:r>
              <a:rPr lang="en-US" sz="6600" dirty="0" smtClean="0"/>
              <a:t> </a:t>
            </a:r>
          </a:p>
          <a:p>
            <a:endParaRPr lang="nl-NL" sz="6600" dirty="0"/>
          </a:p>
        </p:txBody>
      </p:sp>
      <p:sp>
        <p:nvSpPr>
          <p:cNvPr id="5" name="Text Placeholder 2"/>
          <p:cNvSpPr txBox="1">
            <a:spLocks/>
          </p:cNvSpPr>
          <p:nvPr/>
        </p:nvSpPr>
        <p:spPr>
          <a:xfrm>
            <a:off x="215941" y="8291475"/>
            <a:ext cx="14955977" cy="2707095"/>
          </a:xfrm>
          <a:prstGeom prst="rect">
            <a:avLst/>
          </a:prstGeom>
        </p:spPr>
        <p:txBody>
          <a:bodyPr lIns="91422" tIns="45712" rIns="91422" bIns="45712"/>
          <a:lstStyle>
            <a:lvl1pPr marL="304804" indent="-304804" algn="l" defTabSz="1219216" rtl="0" eaLnBrk="1" latinLnBrk="0" hangingPunct="1">
              <a:lnSpc>
                <a:spcPct val="90000"/>
              </a:lnSpc>
              <a:spcBef>
                <a:spcPts val="1333"/>
              </a:spcBef>
              <a:buFont typeface="Arial" panose="020B0604020202020204" pitchFamily="34" charset="0"/>
              <a:buChar char="•"/>
              <a:defRPr sz="3600" kern="1200">
                <a:solidFill>
                  <a:schemeClr val="tx1"/>
                </a:solidFill>
                <a:latin typeface="Arial Narrow" panose="020B0606020202030204" pitchFamily="34" charset="0"/>
                <a:ea typeface="+mn-ea"/>
                <a:cs typeface="+mn-cs"/>
              </a:defRPr>
            </a:lvl1pPr>
            <a:lvl2pPr marL="914412" indent="-304804" algn="l" defTabSz="1219216" rtl="0" eaLnBrk="1" latinLnBrk="0" hangingPunct="1">
              <a:lnSpc>
                <a:spcPct val="90000"/>
              </a:lnSpc>
              <a:spcBef>
                <a:spcPts val="667"/>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2pPr>
            <a:lvl3pPr marL="1524020" indent="-304804" algn="l" defTabSz="1219216" rtl="0" eaLnBrk="1" latinLnBrk="0" hangingPunct="1">
              <a:lnSpc>
                <a:spcPct val="90000"/>
              </a:lnSpc>
              <a:spcBef>
                <a:spcPts val="667"/>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3pPr>
            <a:lvl4pPr marL="2133629"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4pPr>
            <a:lvl5pPr marL="2438432" indent="0" algn="l" defTabSz="1219216" rtl="0" eaLnBrk="1" latinLnBrk="0" hangingPunct="1">
              <a:lnSpc>
                <a:spcPct val="90000"/>
              </a:lnSpc>
              <a:spcBef>
                <a:spcPts val="667"/>
              </a:spcBef>
              <a:buFont typeface="Arial" panose="020B0604020202020204" pitchFamily="34" charset="0"/>
              <a:buNone/>
              <a:defRPr sz="2400" kern="1200">
                <a:solidFill>
                  <a:schemeClr val="tx1"/>
                </a:solidFill>
                <a:latin typeface="Arial Narrow" panose="020B0606020202030204" pitchFamily="34" charset="0"/>
                <a:ea typeface="+mn-ea"/>
                <a:cs typeface="+mn-cs"/>
              </a:defRPr>
            </a:lvl5pPr>
            <a:lvl6pPr marL="3352844"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53"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60"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68"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l-NL" b="1" dirty="0" smtClean="0">
                <a:solidFill>
                  <a:schemeClr val="accent6">
                    <a:lumMod val="50000"/>
                  </a:schemeClr>
                </a:solidFill>
              </a:rPr>
              <a:t>AMIS SIG &amp; Conclusion Gilde AI &amp; Machine Learning</a:t>
            </a:r>
          </a:p>
          <a:p>
            <a:pPr marL="0" indent="0">
              <a:buNone/>
            </a:pPr>
            <a:r>
              <a:rPr lang="nl-NL" b="1" dirty="0" smtClean="0">
                <a:solidFill>
                  <a:schemeClr val="accent6">
                    <a:lumMod val="50000"/>
                  </a:schemeClr>
                </a:solidFill>
              </a:rPr>
              <a:t>Mei 2018</a:t>
            </a:r>
            <a:endParaRPr lang="en-US" b="1" dirty="0">
              <a:solidFill>
                <a:schemeClr val="accent6">
                  <a:lumMod val="50000"/>
                </a:schemeClr>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941" y="169180"/>
            <a:ext cx="6320532" cy="1991625"/>
          </a:xfrm>
          <a:prstGeom prst="rect">
            <a:avLst/>
          </a:prstGeom>
        </p:spPr>
      </p:pic>
      <p:sp>
        <p:nvSpPr>
          <p:cNvPr id="7" name="Title 1"/>
          <p:cNvSpPr txBox="1">
            <a:spLocks/>
          </p:cNvSpPr>
          <p:nvPr/>
        </p:nvSpPr>
        <p:spPr>
          <a:xfrm>
            <a:off x="7505177" y="4436360"/>
            <a:ext cx="9185819" cy="4447076"/>
          </a:xfrm>
          <a:prstGeom prst="rect">
            <a:avLst/>
          </a:prstGeom>
        </p:spPr>
        <p:txBody>
          <a:bodyPr lIns="91422" tIns="45712" rIns="91422" bIns="45712"/>
          <a:lstStyle>
            <a:lvl1pPr algn="l" defTabSz="1219216" rtl="0" eaLnBrk="1" latinLnBrk="0" hangingPunct="1">
              <a:lnSpc>
                <a:spcPct val="90000"/>
              </a:lnSpc>
              <a:spcBef>
                <a:spcPct val="0"/>
              </a:spcBef>
              <a:buNone/>
              <a:defRPr sz="6000" b="1" kern="1200" cap="all" baseline="0">
                <a:solidFill>
                  <a:schemeClr val="tx1"/>
                </a:solidFill>
                <a:latin typeface="Arial Narrow" panose="020B0606020202030204" pitchFamily="34" charset="0"/>
                <a:ea typeface="+mj-ea"/>
                <a:cs typeface="+mj-cs"/>
              </a:defRPr>
            </a:lvl1pPr>
          </a:lstStyle>
          <a:p>
            <a:endParaRPr lang="nl-NL" sz="7300" dirty="0">
              <a:solidFill>
                <a:srgbClr val="FF0000"/>
              </a:solidFill>
            </a:endParaRPr>
          </a:p>
        </p:txBody>
      </p:sp>
    </p:spTree>
    <p:extLst>
      <p:ext uri="{BB962C8B-B14F-4D97-AF65-F5344CB8AC3E}">
        <p14:creationId xmlns:p14="http://schemas.microsoft.com/office/powerpoint/2010/main" val="23073278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lucas_j\Google Drive\OracleOpenWorld2016\Keynote-Larry1-Sunday\2016-09-26_7-22-23.pn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28882"/>
          <a:stretch/>
        </p:blipFill>
        <p:spPr bwMode="auto">
          <a:xfrm>
            <a:off x="4654975" y="5410200"/>
            <a:ext cx="12564589" cy="40953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nl-NL" dirty="0" smtClean="0"/>
              <a:t>Machine Learning</a:t>
            </a:r>
            <a:endParaRPr lang="en-US" dirty="0"/>
          </a:p>
        </p:txBody>
      </p:sp>
      <p:sp>
        <p:nvSpPr>
          <p:cNvPr id="4" name="Content Placeholder 3"/>
          <p:cNvSpPr>
            <a:spLocks noGrp="1"/>
          </p:cNvSpPr>
          <p:nvPr>
            <p:ph type="body" sz="quarter" idx="10"/>
          </p:nvPr>
        </p:nvSpPr>
        <p:spPr/>
        <p:txBody>
          <a:bodyPr/>
          <a:lstStyle/>
          <a:p>
            <a:r>
              <a:rPr lang="nl-NL" b="1" dirty="0" err="1" smtClean="0"/>
              <a:t>Analyze</a:t>
            </a:r>
            <a:r>
              <a:rPr lang="nl-NL" dirty="0" smtClean="0"/>
              <a:t> </a:t>
            </a:r>
            <a:r>
              <a:rPr lang="nl-NL" dirty="0" err="1" smtClean="0"/>
              <a:t>Historical</a:t>
            </a:r>
            <a:r>
              <a:rPr lang="nl-NL" dirty="0" smtClean="0"/>
              <a:t> </a:t>
            </a:r>
            <a:r>
              <a:rPr lang="nl-NL" b="1" dirty="0" smtClean="0"/>
              <a:t>Data</a:t>
            </a:r>
            <a:r>
              <a:rPr lang="nl-NL" dirty="0" smtClean="0"/>
              <a:t> (input </a:t>
            </a:r>
            <a:r>
              <a:rPr lang="nl-NL" dirty="0" err="1" smtClean="0"/>
              <a:t>and</a:t>
            </a:r>
            <a:r>
              <a:rPr lang="nl-NL" dirty="0" smtClean="0"/>
              <a:t> </a:t>
            </a:r>
            <a:r>
              <a:rPr lang="nl-NL" dirty="0" err="1" smtClean="0"/>
              <a:t>result</a:t>
            </a:r>
            <a:r>
              <a:rPr lang="nl-NL" dirty="0" smtClean="0"/>
              <a:t> – training set) </a:t>
            </a:r>
            <a:r>
              <a:rPr lang="nl-NL" dirty="0" err="1" smtClean="0"/>
              <a:t>to</a:t>
            </a:r>
            <a:r>
              <a:rPr lang="nl-NL" dirty="0" smtClean="0"/>
              <a:t> discover </a:t>
            </a:r>
            <a:r>
              <a:rPr lang="nl-NL" dirty="0" err="1" smtClean="0"/>
              <a:t>Patterns</a:t>
            </a:r>
            <a:r>
              <a:rPr lang="nl-NL" dirty="0" smtClean="0"/>
              <a:t> &amp; </a:t>
            </a:r>
            <a:r>
              <a:rPr lang="nl-NL" b="1" dirty="0" err="1" smtClean="0"/>
              <a:t>Models</a:t>
            </a:r>
            <a:endParaRPr lang="nl-NL" b="1" dirty="0" smtClean="0"/>
          </a:p>
          <a:p>
            <a:r>
              <a:rPr lang="nl-NL" dirty="0" err="1" smtClean="0"/>
              <a:t>Iteratively</a:t>
            </a:r>
            <a:r>
              <a:rPr lang="nl-NL" dirty="0" smtClean="0"/>
              <a:t> </a:t>
            </a:r>
            <a:r>
              <a:rPr lang="nl-NL" dirty="0" err="1"/>
              <a:t>a</a:t>
            </a:r>
            <a:r>
              <a:rPr lang="nl-NL" dirty="0" err="1" smtClean="0"/>
              <a:t>pply</a:t>
            </a:r>
            <a:r>
              <a:rPr lang="nl-NL" dirty="0" smtClean="0"/>
              <a:t> </a:t>
            </a:r>
            <a:r>
              <a:rPr lang="nl-NL" dirty="0" err="1" smtClean="0"/>
              <a:t>Models</a:t>
            </a:r>
            <a:r>
              <a:rPr lang="nl-NL" dirty="0" smtClean="0"/>
              <a:t> </a:t>
            </a:r>
            <a:r>
              <a:rPr lang="nl-NL" dirty="0" err="1" smtClean="0"/>
              <a:t>to</a:t>
            </a:r>
            <a:r>
              <a:rPr lang="nl-NL" dirty="0" smtClean="0"/>
              <a:t> [</a:t>
            </a:r>
            <a:r>
              <a:rPr lang="nl-NL" dirty="0" err="1" smtClean="0"/>
              <a:t>additional</a:t>
            </a:r>
            <a:r>
              <a:rPr lang="nl-NL" dirty="0" smtClean="0"/>
              <a:t>] Input (test set) </a:t>
            </a:r>
            <a:r>
              <a:rPr lang="nl-NL" dirty="0" err="1" smtClean="0"/>
              <a:t>and</a:t>
            </a:r>
            <a:r>
              <a:rPr lang="nl-NL" dirty="0" smtClean="0"/>
              <a:t> </a:t>
            </a:r>
            <a:r>
              <a:rPr lang="nl-NL" dirty="0" err="1" smtClean="0"/>
              <a:t>compare</a:t>
            </a:r>
            <a:r>
              <a:rPr lang="nl-NL" dirty="0" smtClean="0"/>
              <a:t> model </a:t>
            </a:r>
            <a:r>
              <a:rPr lang="nl-NL" dirty="0" err="1" smtClean="0"/>
              <a:t>outcome</a:t>
            </a:r>
            <a:r>
              <a:rPr lang="nl-NL" dirty="0" smtClean="0"/>
              <a:t> </a:t>
            </a:r>
            <a:r>
              <a:rPr lang="nl-NL" dirty="0" err="1" smtClean="0"/>
              <a:t>with</a:t>
            </a:r>
            <a:r>
              <a:rPr lang="nl-NL" dirty="0" smtClean="0"/>
              <a:t> </a:t>
            </a:r>
            <a:r>
              <a:rPr lang="nl-NL" dirty="0" err="1" smtClean="0"/>
              <a:t>known</a:t>
            </a:r>
            <a:r>
              <a:rPr lang="nl-NL" dirty="0" smtClean="0"/>
              <a:t> </a:t>
            </a:r>
            <a:r>
              <a:rPr lang="nl-NL" dirty="0" err="1" smtClean="0"/>
              <a:t>actual</a:t>
            </a:r>
            <a:r>
              <a:rPr lang="nl-NL" dirty="0" smtClean="0"/>
              <a:t> </a:t>
            </a:r>
            <a:r>
              <a:rPr lang="nl-NL" dirty="0" err="1" smtClean="0"/>
              <a:t>result</a:t>
            </a:r>
            <a:r>
              <a:rPr lang="nl-NL" dirty="0" smtClean="0"/>
              <a:t> </a:t>
            </a:r>
            <a:r>
              <a:rPr lang="nl-NL" dirty="0" err="1" smtClean="0"/>
              <a:t>to</a:t>
            </a:r>
            <a:r>
              <a:rPr lang="nl-NL" dirty="0" smtClean="0"/>
              <a:t> </a:t>
            </a:r>
            <a:r>
              <a:rPr lang="nl-NL" b="1" dirty="0" err="1" smtClean="0"/>
              <a:t>improve</a:t>
            </a:r>
            <a:r>
              <a:rPr lang="nl-NL" dirty="0" smtClean="0"/>
              <a:t> </a:t>
            </a:r>
            <a:r>
              <a:rPr lang="nl-NL" dirty="0" err="1" smtClean="0"/>
              <a:t>the</a:t>
            </a:r>
            <a:r>
              <a:rPr lang="nl-NL" dirty="0" smtClean="0"/>
              <a:t> model</a:t>
            </a:r>
          </a:p>
          <a:p>
            <a:r>
              <a:rPr lang="nl-NL" dirty="0" err="1" smtClean="0"/>
              <a:t>Use</a:t>
            </a:r>
            <a:r>
              <a:rPr lang="nl-NL" dirty="0" smtClean="0"/>
              <a:t> Model </a:t>
            </a:r>
            <a:r>
              <a:rPr lang="nl-NL" dirty="0" err="1" smtClean="0"/>
              <a:t>to</a:t>
            </a:r>
            <a:r>
              <a:rPr lang="nl-NL" dirty="0" smtClean="0"/>
              <a:t> </a:t>
            </a:r>
            <a:r>
              <a:rPr lang="nl-NL" b="1" dirty="0" err="1" smtClean="0"/>
              <a:t>predict</a:t>
            </a:r>
            <a:r>
              <a:rPr lang="nl-NL" b="1" dirty="0" smtClean="0"/>
              <a:t> </a:t>
            </a:r>
            <a:br>
              <a:rPr lang="nl-NL" b="1" dirty="0" smtClean="0"/>
            </a:br>
            <a:r>
              <a:rPr lang="nl-NL" b="1" dirty="0" err="1" smtClean="0"/>
              <a:t>outcome</a:t>
            </a:r>
            <a:r>
              <a:rPr lang="nl-NL" dirty="0" smtClean="0"/>
              <a:t> for </a:t>
            </a:r>
            <a:br>
              <a:rPr lang="nl-NL" dirty="0" smtClean="0"/>
            </a:br>
            <a:r>
              <a:rPr lang="nl-NL" dirty="0" err="1" smtClean="0"/>
              <a:t>entirely</a:t>
            </a:r>
            <a:r>
              <a:rPr lang="nl-NL" dirty="0" smtClean="0"/>
              <a:t> </a:t>
            </a:r>
            <a:r>
              <a:rPr lang="nl-NL" b="1" dirty="0" smtClean="0"/>
              <a:t>new data</a:t>
            </a:r>
          </a:p>
          <a:p>
            <a:pPr lvl="1"/>
            <a:endParaRPr lang="en-US" dirty="0"/>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10</a:t>
            </a:fld>
            <a:endParaRPr lang="en-US"/>
          </a:p>
        </p:txBody>
      </p:sp>
      <p:pic>
        <p:nvPicPr>
          <p:cNvPr id="6"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0681" y="319246"/>
            <a:ext cx="3934778" cy="2625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93465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Why</a:t>
            </a:r>
            <a:r>
              <a:rPr lang="nl-NL" dirty="0" smtClean="0"/>
              <a:t> is </a:t>
            </a:r>
            <a:r>
              <a:rPr lang="nl-NL" dirty="0" err="1" smtClean="0"/>
              <a:t>it</a:t>
            </a:r>
            <a:r>
              <a:rPr lang="nl-NL" dirty="0" smtClean="0"/>
              <a:t> relevant (</a:t>
            </a:r>
            <a:r>
              <a:rPr lang="nl-NL" dirty="0" err="1" smtClean="0"/>
              <a:t>now</a:t>
            </a:r>
            <a:r>
              <a:rPr lang="nl-NL" dirty="0" smtClean="0"/>
              <a:t>)?</a:t>
            </a:r>
            <a:endParaRPr lang="en-US" dirty="0"/>
          </a:p>
        </p:txBody>
      </p:sp>
      <p:sp>
        <p:nvSpPr>
          <p:cNvPr id="3" name="Text Placeholder 2"/>
          <p:cNvSpPr>
            <a:spLocks noGrp="1"/>
          </p:cNvSpPr>
          <p:nvPr>
            <p:ph type="body" sz="quarter" idx="10"/>
          </p:nvPr>
        </p:nvSpPr>
        <p:spPr/>
        <p:txBody>
          <a:bodyPr/>
          <a:lstStyle/>
          <a:p>
            <a:r>
              <a:rPr lang="nl-NL" dirty="0" smtClean="0"/>
              <a:t>Data</a:t>
            </a:r>
          </a:p>
          <a:p>
            <a:pPr lvl="1"/>
            <a:r>
              <a:rPr lang="nl-NL" dirty="0"/>
              <a:t>b</a:t>
            </a:r>
            <a:r>
              <a:rPr lang="nl-NL" dirty="0" smtClean="0"/>
              <a:t>ig, </a:t>
            </a:r>
            <a:r>
              <a:rPr lang="nl-NL" dirty="0" err="1" smtClean="0"/>
              <a:t>fast</a:t>
            </a:r>
            <a:r>
              <a:rPr lang="nl-NL" dirty="0" smtClean="0"/>
              <a:t>, open</a:t>
            </a:r>
          </a:p>
          <a:p>
            <a:r>
              <a:rPr lang="nl-NL" dirty="0" smtClean="0"/>
              <a:t>Machine Learning has </a:t>
            </a:r>
            <a:r>
              <a:rPr lang="nl-NL" dirty="0" err="1" smtClean="0"/>
              <a:t>become</a:t>
            </a:r>
            <a:r>
              <a:rPr lang="nl-NL" dirty="0" smtClean="0"/>
              <a:t> </a:t>
            </a:r>
            <a:r>
              <a:rPr lang="nl-NL" dirty="0" err="1" smtClean="0"/>
              <a:t>feasible</a:t>
            </a:r>
            <a:r>
              <a:rPr lang="nl-NL" dirty="0" smtClean="0"/>
              <a:t> </a:t>
            </a:r>
            <a:br>
              <a:rPr lang="nl-NL" dirty="0" smtClean="0"/>
            </a:br>
            <a:r>
              <a:rPr lang="nl-NL" dirty="0" err="1" smtClean="0"/>
              <a:t>and</a:t>
            </a:r>
            <a:r>
              <a:rPr lang="nl-NL" dirty="0" smtClean="0"/>
              <a:t> </a:t>
            </a:r>
            <a:r>
              <a:rPr lang="nl-NL" dirty="0" err="1" smtClean="0"/>
              <a:t>accessible</a:t>
            </a:r>
            <a:endParaRPr lang="nl-NL" dirty="0" smtClean="0"/>
          </a:p>
          <a:p>
            <a:pPr lvl="1"/>
            <a:r>
              <a:rPr lang="nl-NL" dirty="0" err="1" smtClean="0"/>
              <a:t>Available</a:t>
            </a:r>
            <a:endParaRPr lang="nl-NL" dirty="0"/>
          </a:p>
          <a:p>
            <a:pPr lvl="1"/>
            <a:r>
              <a:rPr lang="nl-NL" dirty="0" err="1" smtClean="0"/>
              <a:t>Affordable</a:t>
            </a:r>
            <a:r>
              <a:rPr lang="nl-NL" dirty="0" smtClean="0"/>
              <a:t> (software &amp; hardware)</a:t>
            </a:r>
          </a:p>
          <a:p>
            <a:pPr lvl="1"/>
            <a:r>
              <a:rPr lang="nl-NL" dirty="0" err="1" smtClean="0"/>
              <a:t>Doable</a:t>
            </a:r>
            <a:r>
              <a:rPr lang="nl-NL" dirty="0" smtClean="0"/>
              <a:t> (</a:t>
            </a:r>
            <a:r>
              <a:rPr lang="nl-NL" dirty="0" err="1" smtClean="0"/>
              <a:t>Citizen</a:t>
            </a:r>
            <a:r>
              <a:rPr lang="nl-NL" dirty="0" smtClean="0"/>
              <a:t> Data </a:t>
            </a:r>
            <a:r>
              <a:rPr lang="nl-NL" dirty="0" err="1" smtClean="0"/>
              <a:t>Scientist</a:t>
            </a:r>
            <a:r>
              <a:rPr lang="nl-NL" dirty="0" smtClean="0"/>
              <a:t>)</a:t>
            </a:r>
          </a:p>
          <a:p>
            <a:pPr lvl="1"/>
            <a:r>
              <a:rPr lang="nl-NL" dirty="0" err="1" smtClean="0"/>
              <a:t>Fast</a:t>
            </a:r>
            <a:r>
              <a:rPr lang="nl-NL" dirty="0" smtClean="0"/>
              <a:t> </a:t>
            </a:r>
            <a:r>
              <a:rPr lang="nl-NL" dirty="0" err="1" smtClean="0"/>
              <a:t>enough</a:t>
            </a:r>
            <a:endParaRPr lang="nl-NL" dirty="0" smtClean="0"/>
          </a:p>
          <a:p>
            <a:r>
              <a:rPr lang="nl-NL" dirty="0" smtClean="0"/>
              <a:t>Business Cases &amp; </a:t>
            </a:r>
            <a:r>
              <a:rPr lang="nl-NL" dirty="0" err="1" smtClean="0"/>
              <a:t>Opportunities</a:t>
            </a:r>
            <a:r>
              <a:rPr lang="nl-NL" dirty="0" smtClean="0"/>
              <a:t> =&gt; </a:t>
            </a:r>
            <a:r>
              <a:rPr lang="nl-NL" dirty="0" err="1" smtClean="0"/>
              <a:t>Demands</a:t>
            </a:r>
            <a:endParaRPr lang="nl-NL" dirty="0" smtClean="0"/>
          </a:p>
          <a:p>
            <a:pPr lvl="1"/>
            <a:r>
              <a:rPr lang="nl-NL" dirty="0" smtClean="0"/>
              <a:t>End users, </a:t>
            </a:r>
            <a:r>
              <a:rPr lang="nl-NL" dirty="0" err="1" smtClean="0"/>
              <a:t>Consumers</a:t>
            </a:r>
            <a:r>
              <a:rPr lang="nl-NL" dirty="0" smtClean="0"/>
              <a:t>, </a:t>
            </a:r>
            <a:r>
              <a:rPr lang="nl-NL" dirty="0" err="1" smtClean="0"/>
              <a:t>Competitive</a:t>
            </a:r>
            <a:r>
              <a:rPr lang="nl-NL" dirty="0" smtClean="0"/>
              <a:t> </a:t>
            </a:r>
            <a:r>
              <a:rPr lang="nl-NL" dirty="0" err="1" smtClean="0"/>
              <a:t>pressure</a:t>
            </a:r>
            <a:r>
              <a:rPr lang="nl-NL" dirty="0" smtClean="0"/>
              <a:t>, Society</a:t>
            </a:r>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137" y="3931920"/>
            <a:ext cx="6558447" cy="2843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01808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Why</a:t>
            </a:r>
            <a:r>
              <a:rPr lang="nl-NL" dirty="0" smtClean="0"/>
              <a:t> is </a:t>
            </a:r>
            <a:r>
              <a:rPr lang="nl-NL" dirty="0" err="1" smtClean="0"/>
              <a:t>it</a:t>
            </a:r>
            <a:r>
              <a:rPr lang="nl-NL" dirty="0" smtClean="0"/>
              <a:t> relevant (</a:t>
            </a:r>
            <a:r>
              <a:rPr lang="nl-NL" dirty="0" err="1" smtClean="0"/>
              <a:t>now</a:t>
            </a:r>
            <a:r>
              <a:rPr lang="nl-NL" dirty="0" smtClean="0"/>
              <a:t>)?</a:t>
            </a:r>
            <a:endParaRPr lang="en-US" dirty="0"/>
          </a:p>
        </p:txBody>
      </p:sp>
      <p:sp>
        <p:nvSpPr>
          <p:cNvPr id="5" name="Text Placeholder 4"/>
          <p:cNvSpPr>
            <a:spLocks noGrp="1"/>
          </p:cNvSpPr>
          <p:nvPr>
            <p:ph type="body" sz="quarter" idx="10"/>
          </p:nvPr>
        </p:nvSpPr>
        <p:spPr/>
        <p:txBody>
          <a:bodyPr/>
          <a:lstStyle/>
          <a:p>
            <a:endParaRPr lang="en-US"/>
          </a:p>
        </p:txBody>
      </p:sp>
      <p:pic>
        <p:nvPicPr>
          <p:cNvPr id="6" name="Picture 2" descr="Gartner Hype Cycle for Emerging Technologies, 2017"/>
          <p:cNvPicPr>
            <a:picLocks noChangeAspect="1" noChangeArrowheads="1"/>
          </p:cNvPicPr>
          <p:nvPr/>
        </p:nvPicPr>
        <p:blipFill rotWithShape="1">
          <a:blip r:embed="rId3">
            <a:extLst>
              <a:ext uri="{28A0092B-C50C-407E-A947-70E740481C1C}">
                <a14:useLocalDpi xmlns:a14="http://schemas.microsoft.com/office/drawing/2010/main" val="0"/>
              </a:ext>
            </a:extLst>
          </a:blip>
          <a:srcRect l="2620" t="11973" r="5219" b="19875"/>
          <a:stretch/>
        </p:blipFill>
        <p:spPr bwMode="auto">
          <a:xfrm>
            <a:off x="977771" y="2544734"/>
            <a:ext cx="11007126" cy="68836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8891924" y="1814993"/>
            <a:ext cx="8065806" cy="43375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763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a:t> Gartner – Strategic </a:t>
            </a:r>
            <a:br>
              <a:rPr lang="nl-NL" dirty="0"/>
            </a:br>
            <a:r>
              <a:rPr lang="nl-NL" dirty="0"/>
              <a:t> Technology Trends 2018</a:t>
            </a:r>
          </a:p>
        </p:txBody>
      </p:sp>
      <p:grpSp>
        <p:nvGrpSpPr>
          <p:cNvPr id="12" name="Group 11"/>
          <p:cNvGrpSpPr/>
          <p:nvPr/>
        </p:nvGrpSpPr>
        <p:grpSpPr>
          <a:xfrm>
            <a:off x="1452282" y="2189748"/>
            <a:ext cx="9646024" cy="6759388"/>
            <a:chOff x="1755227" y="1676002"/>
            <a:chExt cx="5582996" cy="4199309"/>
          </a:xfrm>
        </p:grpSpPr>
        <p:pic>
          <p:nvPicPr>
            <p:cNvPr id="4" name="Picture 3"/>
            <p:cNvPicPr>
              <a:picLocks noChangeAspect="1"/>
            </p:cNvPicPr>
            <p:nvPr/>
          </p:nvPicPr>
          <p:blipFill>
            <a:blip r:embed="rId2"/>
            <a:stretch>
              <a:fillRect/>
            </a:stretch>
          </p:blipFill>
          <p:spPr>
            <a:xfrm>
              <a:off x="1755227" y="1676002"/>
              <a:ext cx="4153018" cy="4199309"/>
            </a:xfrm>
            <a:prstGeom prst="rect">
              <a:avLst/>
            </a:prstGeom>
          </p:spPr>
        </p:pic>
        <p:grpSp>
          <p:nvGrpSpPr>
            <p:cNvPr id="5" name="Group 4"/>
            <p:cNvGrpSpPr/>
            <p:nvPr/>
          </p:nvGrpSpPr>
          <p:grpSpPr>
            <a:xfrm>
              <a:off x="5012133" y="2862289"/>
              <a:ext cx="1792223" cy="714072"/>
              <a:chOff x="4352376" y="1437121"/>
              <a:chExt cx="1792223" cy="714072"/>
            </a:xfrm>
          </p:grpSpPr>
          <p:sp>
            <p:nvSpPr>
              <p:cNvPr id="6" name="Rectangular Callout 5"/>
              <p:cNvSpPr/>
              <p:nvPr/>
            </p:nvSpPr>
            <p:spPr>
              <a:xfrm>
                <a:off x="4352376" y="1437121"/>
                <a:ext cx="1792223" cy="714072"/>
              </a:xfrm>
              <a:prstGeom prst="wedgeRectCallout">
                <a:avLst>
                  <a:gd name="adj1" fmla="val -120203"/>
                  <a:gd name="adj2" fmla="val -432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Picture 6"/>
              <p:cNvPicPr>
                <a:picLocks noChangeAspect="1"/>
              </p:cNvPicPr>
              <p:nvPr/>
            </p:nvPicPr>
            <p:blipFill>
              <a:blip r:embed="rId3"/>
              <a:stretch>
                <a:fillRect/>
              </a:stretch>
            </p:blipFill>
            <p:spPr>
              <a:xfrm>
                <a:off x="4410260" y="1505735"/>
                <a:ext cx="1676453" cy="581219"/>
              </a:xfrm>
              <a:prstGeom prst="rect">
                <a:avLst/>
              </a:prstGeom>
            </p:spPr>
          </p:pic>
        </p:grpSp>
        <p:sp>
          <p:nvSpPr>
            <p:cNvPr id="8" name="Rectangular Callout 7"/>
            <p:cNvSpPr/>
            <p:nvPr/>
          </p:nvSpPr>
          <p:spPr>
            <a:xfrm>
              <a:off x="5546000" y="4631340"/>
              <a:ext cx="1792223" cy="1080796"/>
            </a:xfrm>
            <a:prstGeom prst="wedgeRectCallout">
              <a:avLst>
                <a:gd name="adj1" fmla="val -93544"/>
                <a:gd name="adj2" fmla="val 386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9" name="Picture 2" descr="C:\Users\lucas_j\AppData\Local\Temp\SNAGHTML32fda17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27757" y="4672118"/>
              <a:ext cx="1450704" cy="3354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5882234" y="5097786"/>
              <a:ext cx="1037232" cy="614350"/>
            </a:xfrm>
            <a:prstGeom prst="rect">
              <a:avLst/>
            </a:prstGeom>
          </p:spPr>
        </p:pic>
        <p:pic>
          <p:nvPicPr>
            <p:cNvPr id="11" name="Picture 10"/>
            <p:cNvPicPr>
              <a:picLocks noChangeAspect="1"/>
            </p:cNvPicPr>
            <p:nvPr/>
          </p:nvPicPr>
          <p:blipFill>
            <a:blip r:embed="rId6"/>
            <a:stretch>
              <a:fillRect/>
            </a:stretch>
          </p:blipFill>
          <p:spPr>
            <a:xfrm>
              <a:off x="5883733" y="5108859"/>
              <a:ext cx="469376" cy="411733"/>
            </a:xfrm>
            <a:prstGeom prst="rect">
              <a:avLst/>
            </a:prstGeom>
          </p:spPr>
        </p:pic>
      </p:grpSp>
    </p:spTree>
    <p:extLst>
      <p:ext uri="{BB962C8B-B14F-4D97-AF65-F5344CB8AC3E}">
        <p14:creationId xmlns:p14="http://schemas.microsoft.com/office/powerpoint/2010/main" val="18913892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Example</a:t>
            </a:r>
            <a:r>
              <a:rPr lang="nl-NL" dirty="0" smtClean="0"/>
              <a:t> </a:t>
            </a:r>
            <a:r>
              <a:rPr lang="nl-NL" dirty="0" err="1" smtClean="0"/>
              <a:t>use</a:t>
            </a:r>
            <a:r>
              <a:rPr lang="nl-NL" dirty="0" smtClean="0"/>
              <a:t> cases</a:t>
            </a:r>
            <a:endParaRPr lang="en-US" dirty="0"/>
          </a:p>
        </p:txBody>
      </p:sp>
      <p:sp>
        <p:nvSpPr>
          <p:cNvPr id="3" name="Text Placeholder 2"/>
          <p:cNvSpPr>
            <a:spLocks noGrp="1"/>
          </p:cNvSpPr>
          <p:nvPr>
            <p:ph type="body" sz="quarter" idx="10"/>
          </p:nvPr>
        </p:nvSpPr>
        <p:spPr>
          <a:xfrm>
            <a:off x="1917701" y="2603501"/>
            <a:ext cx="6388099" cy="5727700"/>
          </a:xfrm>
        </p:spPr>
        <p:txBody>
          <a:bodyPr>
            <a:normAutofit fontScale="70000" lnSpcReduction="20000"/>
          </a:bodyPr>
          <a:lstStyle/>
          <a:p>
            <a:r>
              <a:rPr lang="nl-NL" dirty="0" smtClean="0"/>
              <a:t>Speech </a:t>
            </a:r>
            <a:r>
              <a:rPr lang="nl-NL" dirty="0" err="1" smtClean="0"/>
              <a:t>recognition</a:t>
            </a:r>
            <a:endParaRPr lang="nl-NL" dirty="0" smtClean="0"/>
          </a:p>
          <a:p>
            <a:r>
              <a:rPr lang="nl-NL" dirty="0" err="1" smtClean="0"/>
              <a:t>Identify</a:t>
            </a:r>
            <a:r>
              <a:rPr lang="nl-NL" dirty="0" smtClean="0"/>
              <a:t> </a:t>
            </a:r>
            <a:r>
              <a:rPr lang="nl-NL" dirty="0" err="1" smtClean="0"/>
              <a:t>churn</a:t>
            </a:r>
            <a:r>
              <a:rPr lang="nl-NL" dirty="0" smtClean="0"/>
              <a:t> </a:t>
            </a:r>
            <a:r>
              <a:rPr lang="nl-NL" dirty="0" err="1" smtClean="0"/>
              <a:t>candidates</a:t>
            </a:r>
            <a:endParaRPr lang="nl-NL" dirty="0" smtClean="0"/>
          </a:p>
          <a:p>
            <a:r>
              <a:rPr lang="nl-NL" dirty="0" err="1" smtClean="0"/>
              <a:t>Intent</a:t>
            </a:r>
            <a:r>
              <a:rPr lang="nl-NL" dirty="0" smtClean="0"/>
              <a:t> &amp; Sentiment analysis on </a:t>
            </a:r>
            <a:r>
              <a:rPr lang="nl-NL" dirty="0" err="1" smtClean="0"/>
              <a:t>social</a:t>
            </a:r>
            <a:r>
              <a:rPr lang="nl-NL" dirty="0" smtClean="0"/>
              <a:t> media</a:t>
            </a:r>
          </a:p>
          <a:p>
            <a:r>
              <a:rPr lang="nl-NL" dirty="0" err="1" smtClean="0"/>
              <a:t>Upsell</a:t>
            </a:r>
            <a:r>
              <a:rPr lang="nl-NL" dirty="0" smtClean="0"/>
              <a:t> &amp; Cross </a:t>
            </a:r>
            <a:r>
              <a:rPr lang="nl-NL" dirty="0" err="1" smtClean="0"/>
              <a:t>Sell</a:t>
            </a:r>
            <a:endParaRPr lang="nl-NL" dirty="0" smtClean="0"/>
          </a:p>
          <a:p>
            <a:r>
              <a:rPr lang="nl-NL" dirty="0" smtClean="0"/>
              <a:t>Target Marketing</a:t>
            </a:r>
          </a:p>
          <a:p>
            <a:r>
              <a:rPr lang="nl-NL" dirty="0" smtClean="0"/>
              <a:t>Customer Service</a:t>
            </a:r>
          </a:p>
          <a:p>
            <a:pPr lvl="1"/>
            <a:r>
              <a:rPr lang="nl-NL" dirty="0" smtClean="0"/>
              <a:t>Chat bots &amp; </a:t>
            </a:r>
            <a:r>
              <a:rPr lang="nl-NL" dirty="0" err="1" smtClean="0"/>
              <a:t>voice</a:t>
            </a:r>
            <a:r>
              <a:rPr lang="nl-NL" dirty="0" smtClean="0"/>
              <a:t> response systems</a:t>
            </a:r>
          </a:p>
          <a:p>
            <a:r>
              <a:rPr lang="nl-NL" dirty="0" err="1" smtClean="0"/>
              <a:t>Predictive</a:t>
            </a:r>
            <a:r>
              <a:rPr lang="nl-NL" dirty="0" smtClean="0"/>
              <a:t> Maintenance</a:t>
            </a:r>
          </a:p>
          <a:p>
            <a:r>
              <a:rPr lang="nl-NL" dirty="0" smtClean="0"/>
              <a:t>Gaming</a:t>
            </a:r>
          </a:p>
          <a:p>
            <a:r>
              <a:rPr lang="nl-NL" dirty="0" err="1" smtClean="0"/>
              <a:t>Captcha</a:t>
            </a:r>
            <a:endParaRPr lang="nl-NL" dirty="0" smtClean="0"/>
          </a:p>
          <a:p>
            <a:r>
              <a:rPr lang="nl-NL" dirty="0" err="1" smtClean="0"/>
              <a:t>Medical</a:t>
            </a:r>
            <a:r>
              <a:rPr lang="nl-NL" dirty="0" smtClean="0"/>
              <a:t> Diagnosis</a:t>
            </a:r>
          </a:p>
          <a:p>
            <a:r>
              <a:rPr lang="nl-NL" dirty="0" err="1" smtClean="0"/>
              <a:t>Anomaly</a:t>
            </a:r>
            <a:r>
              <a:rPr lang="nl-NL" dirty="0" smtClean="0"/>
              <a:t> </a:t>
            </a:r>
            <a:r>
              <a:rPr lang="nl-NL" dirty="0" err="1" smtClean="0"/>
              <a:t>Detection</a:t>
            </a:r>
            <a:r>
              <a:rPr lang="nl-NL" dirty="0" smtClean="0"/>
              <a:t> (</a:t>
            </a:r>
            <a:r>
              <a:rPr lang="nl-NL" dirty="0" err="1" smtClean="0"/>
              <a:t>find</a:t>
            </a:r>
            <a:r>
              <a:rPr lang="nl-NL" dirty="0" smtClean="0"/>
              <a:t> </a:t>
            </a:r>
            <a:r>
              <a:rPr lang="nl-NL" dirty="0" err="1" smtClean="0"/>
              <a:t>the</a:t>
            </a:r>
            <a:r>
              <a:rPr lang="nl-NL" dirty="0" smtClean="0"/>
              <a:t> </a:t>
            </a:r>
            <a:r>
              <a:rPr lang="nl-NL" dirty="0" err="1" smtClean="0"/>
              <a:t>odd</a:t>
            </a:r>
            <a:r>
              <a:rPr lang="nl-NL" dirty="0" smtClean="0"/>
              <a:t> </a:t>
            </a:r>
            <a:r>
              <a:rPr lang="nl-NL" dirty="0" err="1" smtClean="0"/>
              <a:t>one</a:t>
            </a:r>
            <a:r>
              <a:rPr lang="nl-NL" dirty="0" smtClean="0"/>
              <a:t> out)</a:t>
            </a:r>
          </a:p>
          <a:p>
            <a:r>
              <a:rPr lang="nl-NL" dirty="0" err="1" smtClean="0"/>
              <a:t>Autonomous</a:t>
            </a:r>
            <a:r>
              <a:rPr lang="nl-NL" dirty="0" smtClean="0"/>
              <a:t> </a:t>
            </a:r>
            <a:r>
              <a:rPr lang="nl-NL" dirty="0" err="1" smtClean="0"/>
              <a:t>Cars</a:t>
            </a:r>
            <a:endParaRPr lang="nl-NL" dirty="0" smtClean="0"/>
          </a:p>
          <a:p>
            <a:endParaRPr lang="en-US" dirty="0"/>
          </a:p>
        </p:txBody>
      </p:sp>
      <p:sp>
        <p:nvSpPr>
          <p:cNvPr id="4" name="Text Placeholder 2"/>
          <p:cNvSpPr txBox="1">
            <a:spLocks/>
          </p:cNvSpPr>
          <p:nvPr/>
        </p:nvSpPr>
        <p:spPr>
          <a:xfrm>
            <a:off x="8867141" y="2710181"/>
            <a:ext cx="6388099" cy="5727700"/>
          </a:xfrm>
          <a:prstGeom prst="rect">
            <a:avLst/>
          </a:prstGeom>
        </p:spPr>
        <p:txBody>
          <a:bodyPr vert="horz" lIns="91422" tIns="45712" rIns="91422" bIns="45712" rtlCol="0">
            <a:normAutofit fontScale="62500" lnSpcReduction="20000"/>
          </a:bodyPr>
          <a:lstStyle>
            <a:lvl1pPr marL="304745" indent="-304745" algn="l" defTabSz="1218978" rtl="0" eaLnBrk="1" latinLnBrk="0" hangingPunct="1">
              <a:lnSpc>
                <a:spcPct val="90000"/>
              </a:lnSpc>
              <a:spcBef>
                <a:spcPts val="1333"/>
              </a:spcBef>
              <a:buFont typeface="Arial" panose="020B0604020202020204" pitchFamily="34" charset="0"/>
              <a:buChar char="•"/>
              <a:defRPr sz="3600" kern="1200">
                <a:solidFill>
                  <a:schemeClr val="tx1"/>
                </a:solidFill>
                <a:latin typeface="Arial Narrow" panose="020B0606020202030204" pitchFamily="34" charset="0"/>
                <a:ea typeface="+mn-ea"/>
                <a:cs typeface="+mn-cs"/>
              </a:defRPr>
            </a:lvl1pPr>
            <a:lvl2pPr marL="914233" indent="-304745" algn="l" defTabSz="1218978" rtl="0" eaLnBrk="1" latinLnBrk="0" hangingPunct="1">
              <a:lnSpc>
                <a:spcPct val="90000"/>
              </a:lnSpc>
              <a:spcBef>
                <a:spcPts val="667"/>
              </a:spcBef>
              <a:buFont typeface="Arial" panose="020B0604020202020204" pitchFamily="34" charset="0"/>
              <a:buChar char="•"/>
              <a:defRPr sz="3100" kern="1200">
                <a:solidFill>
                  <a:schemeClr val="tx1"/>
                </a:solidFill>
                <a:latin typeface="Arial Narrow" panose="020B0606020202030204" pitchFamily="34" charset="0"/>
                <a:ea typeface="+mn-ea"/>
                <a:cs typeface="+mn-cs"/>
              </a:defRPr>
            </a:lvl2pPr>
            <a:lvl3pPr marL="1523723" indent="-304745" algn="l" defTabSz="1218978" rtl="0" eaLnBrk="1" latinLnBrk="0" hangingPunct="1">
              <a:lnSpc>
                <a:spcPct val="90000"/>
              </a:lnSpc>
              <a:spcBef>
                <a:spcPts val="667"/>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3pPr>
            <a:lvl4pPr marL="2133213"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4pPr>
            <a:lvl5pPr marL="2437957" indent="0" algn="l" defTabSz="1218978" rtl="0" eaLnBrk="1" latinLnBrk="0" hangingPunct="1">
              <a:lnSpc>
                <a:spcPct val="90000"/>
              </a:lnSpc>
              <a:spcBef>
                <a:spcPts val="667"/>
              </a:spcBef>
              <a:buFont typeface="Arial" panose="020B0604020202020204" pitchFamily="34" charset="0"/>
              <a:buNone/>
              <a:defRPr sz="2400" kern="1200">
                <a:solidFill>
                  <a:schemeClr val="tx1"/>
                </a:solidFill>
                <a:latin typeface="Arial Narrow" panose="020B0606020202030204" pitchFamily="34" charset="0"/>
                <a:ea typeface="+mn-ea"/>
                <a:cs typeface="+mn-cs"/>
              </a:defRPr>
            </a:lvl5pPr>
            <a:lvl6pPr marL="335219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68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168"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657"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nl-NL" dirty="0" err="1" smtClean="0"/>
              <a:t>Voter</a:t>
            </a:r>
            <a:r>
              <a:rPr lang="nl-NL" dirty="0" smtClean="0"/>
              <a:t> Segment Analysis</a:t>
            </a:r>
          </a:p>
          <a:p>
            <a:r>
              <a:rPr lang="nl-NL" dirty="0" smtClean="0"/>
              <a:t>Customer </a:t>
            </a:r>
            <a:r>
              <a:rPr lang="nl-NL" dirty="0" err="1" smtClean="0"/>
              <a:t>Recommendations</a:t>
            </a:r>
            <a:endParaRPr lang="nl-NL" dirty="0" smtClean="0"/>
          </a:p>
          <a:p>
            <a:r>
              <a:rPr lang="nl-NL" dirty="0" smtClean="0"/>
              <a:t>Smart Data </a:t>
            </a:r>
            <a:r>
              <a:rPr lang="nl-NL" dirty="0" err="1" smtClean="0"/>
              <a:t>Capture</a:t>
            </a:r>
            <a:endParaRPr lang="nl-NL" dirty="0" smtClean="0"/>
          </a:p>
          <a:p>
            <a:r>
              <a:rPr lang="nl-NL" dirty="0" smtClean="0"/>
              <a:t>Face </a:t>
            </a:r>
            <a:r>
              <a:rPr lang="nl-NL" dirty="0" err="1" smtClean="0"/>
              <a:t>Detection</a:t>
            </a:r>
            <a:endParaRPr lang="nl-NL" dirty="0" smtClean="0"/>
          </a:p>
          <a:p>
            <a:r>
              <a:rPr lang="nl-NL" dirty="0" err="1" smtClean="0"/>
              <a:t>Fraud</a:t>
            </a:r>
            <a:r>
              <a:rPr lang="nl-NL" dirty="0" smtClean="0"/>
              <a:t> Prevention</a:t>
            </a:r>
          </a:p>
          <a:p>
            <a:r>
              <a:rPr lang="nl-NL" dirty="0" smtClean="0"/>
              <a:t>(</a:t>
            </a:r>
            <a:r>
              <a:rPr lang="nl-NL" dirty="0" err="1" smtClean="0"/>
              <a:t>really</a:t>
            </a:r>
            <a:r>
              <a:rPr lang="nl-NL" dirty="0" smtClean="0"/>
              <a:t> </a:t>
            </a:r>
            <a:r>
              <a:rPr lang="nl-NL" dirty="0" err="1" smtClean="0"/>
              <a:t>good</a:t>
            </a:r>
            <a:r>
              <a:rPr lang="nl-NL" dirty="0" smtClean="0"/>
              <a:t>) OCR</a:t>
            </a:r>
          </a:p>
          <a:p>
            <a:r>
              <a:rPr lang="nl-NL" dirty="0" smtClean="0"/>
              <a:t>Traffic light control</a:t>
            </a:r>
          </a:p>
          <a:p>
            <a:r>
              <a:rPr lang="nl-NL" dirty="0" err="1" smtClean="0"/>
              <a:t>Navigation</a:t>
            </a:r>
            <a:r>
              <a:rPr lang="nl-NL" dirty="0" smtClean="0"/>
              <a:t> </a:t>
            </a:r>
          </a:p>
          <a:p>
            <a:r>
              <a:rPr lang="nl-NL" dirty="0" err="1" smtClean="0"/>
              <a:t>Should</a:t>
            </a:r>
            <a:r>
              <a:rPr lang="nl-NL" dirty="0" smtClean="0"/>
              <a:t> we </a:t>
            </a:r>
            <a:r>
              <a:rPr lang="nl-NL" dirty="0" err="1" smtClean="0"/>
              <a:t>investigate</a:t>
            </a:r>
            <a:r>
              <a:rPr lang="nl-NL" dirty="0" smtClean="0"/>
              <a:t> | do lab test?</a:t>
            </a:r>
          </a:p>
          <a:p>
            <a:r>
              <a:rPr lang="nl-NL" dirty="0" smtClean="0"/>
              <a:t>Spam filtering</a:t>
            </a:r>
          </a:p>
          <a:p>
            <a:r>
              <a:rPr lang="nl-NL" dirty="0" err="1" smtClean="0"/>
              <a:t>Propose</a:t>
            </a:r>
            <a:r>
              <a:rPr lang="nl-NL" dirty="0" smtClean="0"/>
              <a:t> </a:t>
            </a:r>
            <a:r>
              <a:rPr lang="nl-NL" dirty="0" err="1" smtClean="0"/>
              <a:t>friends</a:t>
            </a:r>
            <a:r>
              <a:rPr lang="nl-NL" dirty="0" smtClean="0"/>
              <a:t> | </a:t>
            </a:r>
            <a:r>
              <a:rPr lang="nl-NL" dirty="0" err="1" smtClean="0"/>
              <a:t>contacts</a:t>
            </a:r>
            <a:endParaRPr lang="nl-NL" dirty="0" smtClean="0"/>
          </a:p>
          <a:p>
            <a:r>
              <a:rPr lang="nl-NL" dirty="0" err="1" smtClean="0"/>
              <a:t>Troll</a:t>
            </a:r>
            <a:r>
              <a:rPr lang="nl-NL" dirty="0" smtClean="0"/>
              <a:t> </a:t>
            </a:r>
            <a:r>
              <a:rPr lang="nl-NL" dirty="0" err="1" smtClean="0"/>
              <a:t>detection</a:t>
            </a:r>
            <a:endParaRPr lang="nl-NL" dirty="0" smtClean="0"/>
          </a:p>
          <a:p>
            <a:r>
              <a:rPr lang="nl-NL" dirty="0" smtClean="0"/>
              <a:t>Auto correct</a:t>
            </a:r>
          </a:p>
          <a:p>
            <a:r>
              <a:rPr lang="nl-NL" dirty="0" smtClean="0"/>
              <a:t>Photo </a:t>
            </a:r>
            <a:r>
              <a:rPr lang="nl-NL" dirty="0" err="1" smtClean="0"/>
              <a:t>Tagging</a:t>
            </a:r>
            <a:r>
              <a:rPr lang="nl-NL" dirty="0" smtClean="0"/>
              <a:t> </a:t>
            </a:r>
            <a:r>
              <a:rPr lang="nl-NL" dirty="0" err="1" smtClean="0"/>
              <a:t>and</a:t>
            </a:r>
            <a:r>
              <a:rPr lang="nl-NL" dirty="0" smtClean="0"/>
              <a:t> Album </a:t>
            </a:r>
            <a:r>
              <a:rPr lang="nl-NL" dirty="0" err="1" smtClean="0"/>
              <a:t>organization</a:t>
            </a:r>
            <a:endParaRPr lang="nl-NL" dirty="0" smtClean="0"/>
          </a:p>
          <a:p>
            <a:endParaRPr lang="en-US" dirty="0"/>
          </a:p>
        </p:txBody>
      </p:sp>
    </p:spTree>
    <p:extLst>
      <p:ext uri="{BB962C8B-B14F-4D97-AF65-F5344CB8AC3E}">
        <p14:creationId xmlns:p14="http://schemas.microsoft.com/office/powerpoint/2010/main" val="27499409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776663" fontAlgn="base" hangingPunct="0">
              <a:spcAft>
                <a:spcPct val="0"/>
              </a:spcAft>
            </a:pPr>
            <a:r>
              <a:rPr lang="fr-FR" sz="6000" dirty="0" err="1" smtClean="0"/>
              <a:t>Ready</a:t>
            </a:r>
            <a:r>
              <a:rPr lang="fr-FR" sz="6000" dirty="0" smtClean="0"/>
              <a:t>-</a:t>
            </a:r>
            <a:r>
              <a:rPr lang="fr-FR" sz="6000" dirty="0" err="1" smtClean="0"/>
              <a:t>to-Run</a:t>
            </a:r>
            <a:r>
              <a:rPr lang="fr-FR" sz="6000" dirty="0" smtClean="0"/>
              <a:t> </a:t>
            </a:r>
            <a:r>
              <a:rPr lang="fr-FR" sz="6000" dirty="0"/>
              <a:t>ML </a:t>
            </a:r>
            <a:r>
              <a:rPr lang="fr-FR" sz="6000" dirty="0" err="1"/>
              <a:t>apps</a:t>
            </a:r>
            <a:endParaRPr lang="fr-FR" sz="6000" dirty="0"/>
          </a:p>
        </p:txBody>
      </p:sp>
      <p:pic>
        <p:nvPicPr>
          <p:cNvPr id="8" name="Picture 7"/>
          <p:cNvPicPr>
            <a:picLocks noChangeAspect="1"/>
          </p:cNvPicPr>
          <p:nvPr/>
        </p:nvPicPr>
        <p:blipFill>
          <a:blip r:embed="rId2"/>
          <a:stretch>
            <a:fillRect/>
          </a:stretch>
        </p:blipFill>
        <p:spPr>
          <a:xfrm>
            <a:off x="2189679" y="2241974"/>
            <a:ext cx="4478788" cy="4964526"/>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12030068" y="2204552"/>
            <a:ext cx="4117823" cy="3377394"/>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a:stretch>
            <a:fillRect/>
          </a:stretch>
        </p:blipFill>
        <p:spPr>
          <a:xfrm>
            <a:off x="9402380" y="5988939"/>
            <a:ext cx="4962365" cy="2932981"/>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a:stretch>
            <a:fillRect/>
          </a:stretch>
        </p:blipFill>
        <p:spPr>
          <a:xfrm>
            <a:off x="6093387" y="2225740"/>
            <a:ext cx="5681176" cy="3260501"/>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158724" y="8701294"/>
            <a:ext cx="7088992" cy="707886"/>
          </a:xfrm>
          <a:prstGeom prst="rect">
            <a:avLst/>
          </a:prstGeom>
          <a:noFill/>
        </p:spPr>
        <p:txBody>
          <a:bodyPr wrap="none" rtlCol="0">
            <a:spAutoFit/>
          </a:bodyPr>
          <a:lstStyle/>
          <a:p>
            <a:r>
              <a:rPr lang="en-US" sz="2000" i="1" dirty="0" smtClean="0"/>
              <a:t>Someone else selected, configured and trained an ML model</a:t>
            </a:r>
            <a:br>
              <a:rPr lang="en-US" sz="2000" i="1" dirty="0" smtClean="0"/>
            </a:br>
            <a:r>
              <a:rPr lang="en-US" sz="2000" i="1" dirty="0" smtClean="0"/>
              <a:t>and makes it available for you to use against your own data</a:t>
            </a:r>
            <a:endParaRPr lang="nl-NL" sz="2000" i="1" dirty="0" err="1" smtClean="0"/>
          </a:p>
        </p:txBody>
      </p:sp>
    </p:spTree>
    <p:extLst>
      <p:ext uri="{BB962C8B-B14F-4D97-AF65-F5344CB8AC3E}">
        <p14:creationId xmlns:p14="http://schemas.microsoft.com/office/powerpoint/2010/main" val="10122500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664" y="356730"/>
            <a:ext cx="14955520" cy="1885245"/>
          </a:xfrm>
          <a:noFill/>
          <a:ln>
            <a:noFill/>
          </a:ln>
          <a:effectLst/>
        </p:spPr>
        <p:txBody>
          <a:bodyPr vert="horz" wrap="square" lIns="0" tIns="0" rIns="0" bIns="0" numCol="1" rtlCol="0" anchor="ctr" anchorCtr="0" compatLnSpc="1">
            <a:prstTxWarp prst="textNoShape">
              <a:avLst/>
            </a:prstTxWarp>
            <a:normAutofit fontScale="90000"/>
          </a:bodyPr>
          <a:lstStyle/>
          <a:p>
            <a:pPr defTabSz="776663" fontAlgn="base" hangingPunct="0">
              <a:spcAft>
                <a:spcPct val="0"/>
              </a:spcAft>
            </a:pPr>
            <a:r>
              <a:rPr lang="fr-FR" sz="10240" dirty="0">
                <a:solidFill>
                  <a:schemeClr val="accent4">
                    <a:lumMod val="75000"/>
                  </a:schemeClr>
                </a:solidFill>
                <a:latin typeface="Trebuchet MS Bold" charset="0"/>
                <a:cs typeface="Trebuchet MS Bold" charset="0"/>
              </a:rPr>
              <a:t> </a:t>
            </a:r>
            <a:r>
              <a:rPr lang="fr-FR" dirty="0" err="1"/>
              <a:t>Ready</a:t>
            </a:r>
            <a:r>
              <a:rPr lang="fr-FR" dirty="0"/>
              <a:t> to </a:t>
            </a:r>
            <a:r>
              <a:rPr lang="fr-FR" dirty="0" err="1"/>
              <a:t>Run</a:t>
            </a:r>
            <a:r>
              <a:rPr lang="fr-FR" dirty="0"/>
              <a:t> ML </a:t>
            </a:r>
            <a:r>
              <a:rPr lang="fr-FR" dirty="0" err="1" smtClean="0"/>
              <a:t>apps</a:t>
            </a:r>
            <a:r>
              <a:rPr lang="fr-FR" dirty="0" smtClean="0"/>
              <a:t> – </a:t>
            </a:r>
            <a:r>
              <a:rPr lang="fr-FR" dirty="0" err="1" smtClean="0"/>
              <a:t>SaaS</a:t>
            </a:r>
            <a:r>
              <a:rPr lang="fr-FR" dirty="0" smtClean="0"/>
              <a:t> </a:t>
            </a:r>
            <a:r>
              <a:rPr lang="fr-FR" dirty="0" err="1" smtClean="0"/>
              <a:t>powered</a:t>
            </a:r>
            <a:r>
              <a:rPr lang="fr-FR" dirty="0" smtClean="0"/>
              <a:t> by ML</a:t>
            </a:r>
            <a:endParaRPr lang="fr-FR" dirty="0"/>
          </a:p>
        </p:txBody>
      </p:sp>
      <p:sp>
        <p:nvSpPr>
          <p:cNvPr id="5" name="TextBox 4"/>
          <p:cNvSpPr txBox="1"/>
          <p:nvPr/>
        </p:nvSpPr>
        <p:spPr>
          <a:xfrm>
            <a:off x="406665" y="8921921"/>
            <a:ext cx="12175066" cy="792653"/>
          </a:xfrm>
          <a:prstGeom prst="rect">
            <a:avLst/>
          </a:prstGeom>
          <a:noFill/>
        </p:spPr>
        <p:txBody>
          <a:bodyPr wrap="square" rtlCol="0">
            <a:spAutoFit/>
          </a:bodyPr>
          <a:lstStyle/>
          <a:p>
            <a:r>
              <a:rPr lang="fr-FR" sz="4551" dirty="0">
                <a:solidFill>
                  <a:schemeClr val="bg1"/>
                </a:solidFill>
                <a:latin typeface="Trebuchet MS Bold" charset="0"/>
                <a:ea typeface="+mj-ea"/>
                <a:cs typeface="Trebuchet MS Bold" charset="0"/>
              </a:rPr>
              <a:t>#</a:t>
            </a:r>
            <a:r>
              <a:rPr lang="fr-FR" sz="4551" dirty="0" err="1">
                <a:solidFill>
                  <a:schemeClr val="bg1"/>
                </a:solidFill>
                <a:latin typeface="Trebuchet MS Bold" charset="0"/>
                <a:ea typeface="+mj-ea"/>
                <a:cs typeface="Trebuchet MS Bold" charset="0"/>
              </a:rPr>
              <a:t>DevoxxMA</a:t>
            </a:r>
            <a:endParaRPr lang="fr-FR" sz="4551" dirty="0">
              <a:solidFill>
                <a:schemeClr val="bg1"/>
              </a:solidFill>
              <a:latin typeface="Trebuchet MS Bold" charset="0"/>
              <a:ea typeface="+mj-ea"/>
              <a:cs typeface="Trebuchet MS Bold" charset="0"/>
            </a:endParaRPr>
          </a:p>
        </p:txBody>
      </p:sp>
      <p:sp>
        <p:nvSpPr>
          <p:cNvPr id="7" name="Content Placeholder 6"/>
          <p:cNvSpPr>
            <a:spLocks noGrp="1"/>
          </p:cNvSpPr>
          <p:nvPr>
            <p:ph idx="1"/>
          </p:nvPr>
        </p:nvSpPr>
        <p:spPr/>
        <p:txBody>
          <a:bodyPr/>
          <a:lstStyle/>
          <a:p>
            <a:endParaRPr lang="nl-NL"/>
          </a:p>
        </p:txBody>
      </p:sp>
      <p:pic>
        <p:nvPicPr>
          <p:cNvPr id="8" name="Picture 7"/>
          <p:cNvPicPr>
            <a:picLocks noChangeAspect="1"/>
          </p:cNvPicPr>
          <p:nvPr/>
        </p:nvPicPr>
        <p:blipFill>
          <a:blip r:embed="rId2"/>
          <a:stretch>
            <a:fillRect/>
          </a:stretch>
        </p:blipFill>
        <p:spPr>
          <a:xfrm>
            <a:off x="2189679" y="2241974"/>
            <a:ext cx="4478788" cy="4964526"/>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12030068" y="2204552"/>
            <a:ext cx="4117823" cy="3377394"/>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a:stretch>
            <a:fillRect/>
          </a:stretch>
        </p:blipFill>
        <p:spPr>
          <a:xfrm>
            <a:off x="9402380" y="5988939"/>
            <a:ext cx="4962365" cy="2932981"/>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a:stretch>
            <a:fillRect/>
          </a:stretch>
        </p:blipFill>
        <p:spPr>
          <a:xfrm>
            <a:off x="6093387" y="2225740"/>
            <a:ext cx="5681176" cy="3260501"/>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stretch>
            <a:fillRect/>
          </a:stretch>
        </p:blipFill>
        <p:spPr>
          <a:xfrm>
            <a:off x="4247666" y="2048134"/>
            <a:ext cx="9372615" cy="68053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0357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664" y="356730"/>
            <a:ext cx="14955520" cy="1885245"/>
          </a:xfrm>
          <a:noFill/>
          <a:ln>
            <a:noFill/>
          </a:ln>
          <a:effectLst/>
        </p:spPr>
        <p:txBody>
          <a:bodyPr vert="horz" wrap="square" lIns="0" tIns="0" rIns="0" bIns="0" numCol="1" rtlCol="0" anchor="ctr" anchorCtr="0" compatLnSpc="1">
            <a:prstTxWarp prst="textNoShape">
              <a:avLst/>
            </a:prstTxWarp>
            <a:noAutofit/>
          </a:bodyPr>
          <a:lstStyle/>
          <a:p>
            <a:pPr defTabSz="776663" fontAlgn="base" hangingPunct="0">
              <a:spcAft>
                <a:spcPct val="0"/>
              </a:spcAft>
            </a:pPr>
            <a:r>
              <a:rPr lang="fr-FR" sz="7680" dirty="0">
                <a:solidFill>
                  <a:schemeClr val="accent4">
                    <a:lumMod val="75000"/>
                  </a:schemeClr>
                </a:solidFill>
                <a:latin typeface="Trebuchet MS Bold" charset="0"/>
                <a:cs typeface="Trebuchet MS Bold" charset="0"/>
              </a:rPr>
              <a:t> </a:t>
            </a:r>
            <a:r>
              <a:rPr lang="fr-FR" sz="5400" dirty="0" err="1"/>
              <a:t>Products</a:t>
            </a:r>
            <a:r>
              <a:rPr lang="fr-FR" sz="7680" dirty="0">
                <a:solidFill>
                  <a:schemeClr val="accent4">
                    <a:lumMod val="75000"/>
                  </a:schemeClr>
                </a:solidFill>
                <a:latin typeface="Trebuchet MS Bold" charset="0"/>
                <a:cs typeface="Trebuchet MS Bold" charset="0"/>
              </a:rPr>
              <a:t> </a:t>
            </a:r>
            <a:r>
              <a:rPr lang="fr-FR" sz="5400" dirty="0" err="1"/>
              <a:t>with</a:t>
            </a:r>
            <a:r>
              <a:rPr lang="fr-FR" sz="5400" dirty="0"/>
              <a:t> ML </a:t>
            </a:r>
            <a:r>
              <a:rPr lang="fr-FR" sz="5400" dirty="0" err="1"/>
              <a:t>inside</a:t>
            </a:r>
            <a:endParaRPr lang="fr-FR" sz="5400" dirty="0"/>
          </a:p>
        </p:txBody>
      </p:sp>
      <p:sp>
        <p:nvSpPr>
          <p:cNvPr id="5" name="TextBox 4"/>
          <p:cNvSpPr txBox="1"/>
          <p:nvPr/>
        </p:nvSpPr>
        <p:spPr>
          <a:xfrm>
            <a:off x="406665" y="8921921"/>
            <a:ext cx="12175066" cy="792653"/>
          </a:xfrm>
          <a:prstGeom prst="rect">
            <a:avLst/>
          </a:prstGeom>
          <a:noFill/>
        </p:spPr>
        <p:txBody>
          <a:bodyPr wrap="square" rtlCol="0">
            <a:spAutoFit/>
          </a:bodyPr>
          <a:lstStyle/>
          <a:p>
            <a:r>
              <a:rPr lang="fr-FR" sz="4551" dirty="0">
                <a:solidFill>
                  <a:schemeClr val="bg1"/>
                </a:solidFill>
                <a:latin typeface="Trebuchet MS Bold" charset="0"/>
                <a:ea typeface="+mj-ea"/>
                <a:cs typeface="Trebuchet MS Bold" charset="0"/>
              </a:rPr>
              <a:t>#</a:t>
            </a:r>
            <a:r>
              <a:rPr lang="fr-FR" sz="4551" dirty="0" err="1">
                <a:solidFill>
                  <a:schemeClr val="bg1"/>
                </a:solidFill>
                <a:latin typeface="Trebuchet MS Bold" charset="0"/>
                <a:ea typeface="+mj-ea"/>
                <a:cs typeface="Trebuchet MS Bold" charset="0"/>
              </a:rPr>
              <a:t>DevoxxMA</a:t>
            </a:r>
            <a:endParaRPr lang="fr-FR" sz="4551" dirty="0">
              <a:solidFill>
                <a:schemeClr val="bg1"/>
              </a:solidFill>
              <a:latin typeface="Trebuchet MS Bold" charset="0"/>
              <a:ea typeface="+mj-ea"/>
              <a:cs typeface="Trebuchet MS Bold" charset="0"/>
            </a:endParaRPr>
          </a:p>
        </p:txBody>
      </p:sp>
      <p:pic>
        <p:nvPicPr>
          <p:cNvPr id="1026" name="Picture 2" descr="Image result for amazon ech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897" y="2493608"/>
            <a:ext cx="4526299" cy="45262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elf driving c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0108" y="5529259"/>
            <a:ext cx="4908632" cy="32233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rone ai"/>
          <p:cNvPicPr>
            <a:picLocks noChangeAspect="1" noChangeArrowheads="1"/>
          </p:cNvPicPr>
          <p:nvPr/>
        </p:nvPicPr>
        <p:blipFill>
          <a:blip r:embed="rId4" cstate="print">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8763681" y="2405212"/>
            <a:ext cx="5278296" cy="3212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potify machine learning"/>
          <p:cNvPicPr>
            <a:picLocks noChangeAspect="1" noChangeArrowheads="1"/>
          </p:cNvPicPr>
          <p:nvPr/>
        </p:nvPicPr>
        <p:blipFill>
          <a:blip r:embed="rId5">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11402829" y="5732219"/>
            <a:ext cx="5066853" cy="285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0945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p:txBody>
          <a:bodyPr/>
          <a:lstStyle/>
          <a:p>
            <a:r>
              <a:rPr lang="en-US" dirty="0" smtClean="0"/>
              <a:t>Do It Yourself</a:t>
            </a:r>
          </a:p>
          <a:p>
            <a:r>
              <a:rPr lang="en-US" dirty="0" smtClean="0"/>
              <a:t>Machine Learning</a:t>
            </a:r>
            <a:endParaRPr lang="nl-NL" dirty="0"/>
          </a:p>
        </p:txBody>
      </p:sp>
    </p:spTree>
    <p:extLst>
      <p:ext uri="{BB962C8B-B14F-4D97-AF65-F5344CB8AC3E}">
        <p14:creationId xmlns:p14="http://schemas.microsoft.com/office/powerpoint/2010/main" val="38577321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The Data </a:t>
            </a:r>
            <a:r>
              <a:rPr lang="nl-NL" dirty="0" err="1" smtClean="0"/>
              <a:t>Science</a:t>
            </a:r>
            <a:r>
              <a:rPr lang="nl-NL" dirty="0" smtClean="0"/>
              <a:t> workflow</a:t>
            </a:r>
            <a:endParaRPr lang="en-US" dirty="0"/>
          </a:p>
        </p:txBody>
      </p:sp>
      <p:sp>
        <p:nvSpPr>
          <p:cNvPr id="3" name="Text Placeholder 2"/>
          <p:cNvSpPr>
            <a:spLocks noGrp="1"/>
          </p:cNvSpPr>
          <p:nvPr>
            <p:ph type="body" sz="quarter" idx="10"/>
          </p:nvPr>
        </p:nvSpPr>
        <p:spPr>
          <a:xfrm>
            <a:off x="1917701" y="2603500"/>
            <a:ext cx="11942763" cy="6083299"/>
          </a:xfrm>
        </p:spPr>
        <p:txBody>
          <a:bodyPr>
            <a:normAutofit fontScale="92500" lnSpcReduction="10000"/>
          </a:bodyPr>
          <a:lstStyle/>
          <a:p>
            <a:r>
              <a:rPr lang="nl-NL" dirty="0" smtClean="0"/>
              <a:t>Set Business Goal – research scope, </a:t>
            </a:r>
            <a:r>
              <a:rPr lang="nl-NL" dirty="0" err="1" smtClean="0"/>
              <a:t>objectives</a:t>
            </a:r>
            <a:endParaRPr lang="nl-NL" dirty="0" smtClean="0"/>
          </a:p>
          <a:p>
            <a:r>
              <a:rPr lang="nl-NL" dirty="0" err="1" smtClean="0"/>
              <a:t>Gather</a:t>
            </a:r>
            <a:r>
              <a:rPr lang="nl-NL" dirty="0" smtClean="0"/>
              <a:t> data</a:t>
            </a:r>
          </a:p>
          <a:p>
            <a:r>
              <a:rPr lang="nl-NL" dirty="0" err="1" smtClean="0"/>
              <a:t>Prepare</a:t>
            </a:r>
            <a:r>
              <a:rPr lang="nl-NL" dirty="0" smtClean="0"/>
              <a:t> data</a:t>
            </a:r>
          </a:p>
          <a:p>
            <a:pPr lvl="1"/>
            <a:r>
              <a:rPr lang="nl-NL" dirty="0" err="1" smtClean="0"/>
              <a:t>Cleanse</a:t>
            </a:r>
            <a:r>
              <a:rPr lang="nl-NL" dirty="0" smtClean="0"/>
              <a:t>, </a:t>
            </a:r>
            <a:r>
              <a:rPr lang="nl-NL" dirty="0" err="1" smtClean="0"/>
              <a:t>transform</a:t>
            </a:r>
            <a:r>
              <a:rPr lang="nl-NL" dirty="0" smtClean="0"/>
              <a:t> (</a:t>
            </a:r>
            <a:r>
              <a:rPr lang="nl-NL" dirty="0" err="1" smtClean="0"/>
              <a:t>wrangle</a:t>
            </a:r>
            <a:r>
              <a:rPr lang="nl-NL" dirty="0" smtClean="0"/>
              <a:t>), combine (</a:t>
            </a:r>
            <a:r>
              <a:rPr lang="nl-NL" dirty="0" err="1" smtClean="0"/>
              <a:t>merge</a:t>
            </a:r>
            <a:r>
              <a:rPr lang="nl-NL" dirty="0" smtClean="0"/>
              <a:t>, </a:t>
            </a:r>
            <a:r>
              <a:rPr lang="nl-NL" dirty="0" err="1" smtClean="0"/>
              <a:t>enrich</a:t>
            </a:r>
            <a:r>
              <a:rPr lang="nl-NL" dirty="0" smtClean="0"/>
              <a:t>)</a:t>
            </a:r>
          </a:p>
          <a:p>
            <a:r>
              <a:rPr lang="nl-NL" dirty="0" err="1" smtClean="0"/>
              <a:t>Explore</a:t>
            </a:r>
            <a:r>
              <a:rPr lang="nl-NL" dirty="0" smtClean="0"/>
              <a:t> data</a:t>
            </a:r>
          </a:p>
          <a:p>
            <a:r>
              <a:rPr lang="nl-NL" dirty="0" smtClean="0">
                <a:solidFill>
                  <a:srgbClr val="002060"/>
                </a:solidFill>
              </a:rPr>
              <a:t>Model Data</a:t>
            </a:r>
          </a:p>
          <a:p>
            <a:pPr lvl="1"/>
            <a:r>
              <a:rPr lang="nl-NL" dirty="0" smtClean="0">
                <a:solidFill>
                  <a:srgbClr val="002060"/>
                </a:solidFill>
              </a:rPr>
              <a:t>Select model, train model, test model</a:t>
            </a:r>
          </a:p>
          <a:p>
            <a:r>
              <a:rPr lang="nl-NL" dirty="0" smtClean="0"/>
              <a:t>Present </a:t>
            </a:r>
            <a:r>
              <a:rPr lang="nl-NL" dirty="0" err="1" smtClean="0"/>
              <a:t>findings</a:t>
            </a:r>
            <a:r>
              <a:rPr lang="nl-NL" dirty="0" smtClean="0"/>
              <a:t> </a:t>
            </a:r>
            <a:r>
              <a:rPr lang="nl-NL" dirty="0" err="1" smtClean="0"/>
              <a:t>and</a:t>
            </a:r>
            <a:r>
              <a:rPr lang="nl-NL" dirty="0" smtClean="0"/>
              <a:t> </a:t>
            </a:r>
            <a:r>
              <a:rPr lang="nl-NL" dirty="0" err="1" smtClean="0"/>
              <a:t>recommend</a:t>
            </a:r>
            <a:r>
              <a:rPr lang="nl-NL" dirty="0" smtClean="0"/>
              <a:t> next steps</a:t>
            </a:r>
          </a:p>
          <a:p>
            <a:r>
              <a:rPr lang="nl-NL" dirty="0" err="1" smtClean="0"/>
              <a:t>Apply</a:t>
            </a:r>
            <a:r>
              <a:rPr lang="nl-NL" dirty="0" smtClean="0"/>
              <a:t>:</a:t>
            </a:r>
          </a:p>
          <a:p>
            <a:pPr lvl="1"/>
            <a:r>
              <a:rPr lang="nl-NL" dirty="0" smtClean="0"/>
              <a:t>Make </a:t>
            </a:r>
            <a:r>
              <a:rPr lang="nl-NL" dirty="0" err="1" smtClean="0"/>
              <a:t>use</a:t>
            </a:r>
            <a:r>
              <a:rPr lang="nl-NL" dirty="0" smtClean="0"/>
              <a:t> of </a:t>
            </a:r>
            <a:r>
              <a:rPr lang="nl-NL" dirty="0" err="1" smtClean="0"/>
              <a:t>insights</a:t>
            </a:r>
            <a:r>
              <a:rPr lang="nl-NL" dirty="0" smtClean="0"/>
              <a:t> in business </a:t>
            </a:r>
            <a:r>
              <a:rPr lang="nl-NL" dirty="0" err="1" smtClean="0"/>
              <a:t>decisions</a:t>
            </a:r>
            <a:endParaRPr lang="nl-NL" dirty="0" smtClean="0"/>
          </a:p>
          <a:p>
            <a:pPr lvl="1"/>
            <a:r>
              <a:rPr lang="nl-NL" dirty="0" err="1" smtClean="0"/>
              <a:t>Automate</a:t>
            </a:r>
            <a:r>
              <a:rPr lang="nl-NL" dirty="0" smtClean="0"/>
              <a:t> Data </a:t>
            </a:r>
            <a:r>
              <a:rPr lang="nl-NL" dirty="0" err="1" smtClean="0"/>
              <a:t>Gathering</a:t>
            </a:r>
            <a:r>
              <a:rPr lang="nl-NL" dirty="0" smtClean="0"/>
              <a:t> &amp; </a:t>
            </a:r>
            <a:r>
              <a:rPr lang="nl-NL" dirty="0" err="1" smtClean="0"/>
              <a:t>Preparation</a:t>
            </a:r>
            <a:r>
              <a:rPr lang="nl-NL" dirty="0" smtClean="0"/>
              <a:t>, </a:t>
            </a:r>
            <a:r>
              <a:rPr lang="nl-NL" dirty="0" err="1" smtClean="0"/>
              <a:t>Deploy</a:t>
            </a:r>
            <a:r>
              <a:rPr lang="nl-NL" dirty="0" smtClean="0"/>
              <a:t> Model, </a:t>
            </a:r>
            <a:r>
              <a:rPr lang="nl-NL" dirty="0" err="1" smtClean="0"/>
              <a:t>Embed</a:t>
            </a:r>
            <a:r>
              <a:rPr lang="nl-NL" dirty="0"/>
              <a:t> </a:t>
            </a:r>
            <a:r>
              <a:rPr lang="nl-NL" dirty="0" smtClean="0"/>
              <a:t>Model in </a:t>
            </a:r>
            <a:r>
              <a:rPr lang="nl-NL" dirty="0" err="1" smtClean="0"/>
              <a:t>operational</a:t>
            </a:r>
            <a:r>
              <a:rPr lang="nl-NL" dirty="0" smtClean="0"/>
              <a:t> systems </a:t>
            </a:r>
          </a:p>
        </p:txBody>
      </p:sp>
      <p:pic>
        <p:nvPicPr>
          <p:cNvPr id="5122" name="Picture 2" descr="Image result for iterativ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616037" y="4247285"/>
            <a:ext cx="4488180" cy="1251411"/>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3208" y="2255519"/>
            <a:ext cx="5256940" cy="4618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050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446" y="589662"/>
            <a:ext cx="5924577" cy="39414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traatkrant verko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0889" y="3232805"/>
            <a:ext cx="3091922" cy="54977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ollectant in winkelcentr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3872" y="299693"/>
            <a:ext cx="6210028" cy="41400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2e hands autoverko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6833" y="3715269"/>
            <a:ext cx="3762375" cy="2990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105" y="3897372"/>
            <a:ext cx="5095875" cy="28670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allcenter medewerk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3404" y="6458782"/>
            <a:ext cx="4188789" cy="27874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ranten uitdel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8040" y="6805315"/>
            <a:ext cx="3719846" cy="248183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waarzegst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43137" y="1317764"/>
            <a:ext cx="2529247" cy="171145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robot in winke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11908" y="6026373"/>
            <a:ext cx="4928355" cy="321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66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750"/>
                                        <p:tgtEl>
                                          <p:spTgt spid="1034"/>
                                        </p:tgtEl>
                                      </p:cBhvr>
                                    </p:animEffect>
                                  </p:childTnLst>
                                </p:cTn>
                              </p:par>
                            </p:childTnLst>
                          </p:cTn>
                        </p:par>
                        <p:par>
                          <p:cTn id="8" fill="hold">
                            <p:stCondLst>
                              <p:cond delay="1750"/>
                            </p:stCondLst>
                            <p:childTnLst>
                              <p:par>
                                <p:cTn id="9" presetID="10" presetClass="entr" presetSubtype="0" fill="hold" nodeType="afterEffect">
                                  <p:stCondLst>
                                    <p:cond delay="1000"/>
                                  </p:stCondLst>
                                  <p:childTnLst>
                                    <p:set>
                                      <p:cBhvr>
                                        <p:cTn id="10" dur="1" fill="hold">
                                          <p:stCondLst>
                                            <p:cond delay="0"/>
                                          </p:stCondLst>
                                        </p:cTn>
                                        <p:tgtEl>
                                          <p:spTgt spid="1032"/>
                                        </p:tgtEl>
                                        <p:attrNameLst>
                                          <p:attrName>style.visibility</p:attrName>
                                        </p:attrNameLst>
                                      </p:cBhvr>
                                      <p:to>
                                        <p:strVal val="visible"/>
                                      </p:to>
                                    </p:set>
                                    <p:animEffect transition="in" filter="fade">
                                      <p:cBhvr>
                                        <p:cTn id="11" dur="750"/>
                                        <p:tgtEl>
                                          <p:spTgt spid="1032"/>
                                        </p:tgtEl>
                                      </p:cBhvr>
                                    </p:animEffect>
                                  </p:childTnLst>
                                </p:cTn>
                              </p:par>
                            </p:childTnLst>
                          </p:cTn>
                        </p:par>
                        <p:par>
                          <p:cTn id="12" fill="hold">
                            <p:stCondLst>
                              <p:cond delay="3500"/>
                            </p:stCondLst>
                            <p:childTnLst>
                              <p:par>
                                <p:cTn id="13" presetID="10" presetClass="entr" presetSubtype="0" fill="hold" nodeType="afterEffect">
                                  <p:stCondLst>
                                    <p:cond delay="1000"/>
                                  </p:stCondLst>
                                  <p:childTnLst>
                                    <p:set>
                                      <p:cBhvr>
                                        <p:cTn id="14" dur="1" fill="hold">
                                          <p:stCondLst>
                                            <p:cond delay="0"/>
                                          </p:stCondLst>
                                        </p:cTn>
                                        <p:tgtEl>
                                          <p:spTgt spid="1038"/>
                                        </p:tgtEl>
                                        <p:attrNameLst>
                                          <p:attrName>style.visibility</p:attrName>
                                        </p:attrNameLst>
                                      </p:cBhvr>
                                      <p:to>
                                        <p:strVal val="visible"/>
                                      </p:to>
                                    </p:set>
                                    <p:animEffect transition="in" filter="fade">
                                      <p:cBhvr>
                                        <p:cTn id="15" dur="750"/>
                                        <p:tgtEl>
                                          <p:spTgt spid="1038"/>
                                        </p:tgtEl>
                                      </p:cBhvr>
                                    </p:animEffect>
                                  </p:childTnLst>
                                </p:cTn>
                              </p:par>
                            </p:childTnLst>
                          </p:cTn>
                        </p:par>
                        <p:par>
                          <p:cTn id="16" fill="hold">
                            <p:stCondLst>
                              <p:cond delay="5250"/>
                            </p:stCondLst>
                            <p:childTnLst>
                              <p:par>
                                <p:cTn id="17" presetID="10" presetClass="entr" presetSubtype="0" fill="hold" nodeType="afterEffect">
                                  <p:stCondLst>
                                    <p:cond delay="100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750"/>
                                        <p:tgtEl>
                                          <p:spTgt spid="1030"/>
                                        </p:tgtEl>
                                      </p:cBhvr>
                                    </p:animEffect>
                                  </p:childTnLst>
                                </p:cTn>
                              </p:par>
                            </p:childTnLst>
                          </p:cTn>
                        </p:par>
                        <p:par>
                          <p:cTn id="20" fill="hold">
                            <p:stCondLst>
                              <p:cond delay="7000"/>
                            </p:stCondLst>
                            <p:childTnLst>
                              <p:par>
                                <p:cTn id="21" presetID="10" presetClass="entr" presetSubtype="0" fill="hold" nodeType="afterEffect">
                                  <p:stCondLst>
                                    <p:cond delay="1000"/>
                                  </p:stCondLst>
                                  <p:childTnLst>
                                    <p:set>
                                      <p:cBhvr>
                                        <p:cTn id="22" dur="1" fill="hold">
                                          <p:stCondLst>
                                            <p:cond delay="0"/>
                                          </p:stCondLst>
                                        </p:cTn>
                                        <p:tgtEl>
                                          <p:spTgt spid="1036"/>
                                        </p:tgtEl>
                                        <p:attrNameLst>
                                          <p:attrName>style.visibility</p:attrName>
                                        </p:attrNameLst>
                                      </p:cBhvr>
                                      <p:to>
                                        <p:strVal val="visible"/>
                                      </p:to>
                                    </p:set>
                                    <p:animEffect transition="in" filter="fade">
                                      <p:cBhvr>
                                        <p:cTn id="23" dur="750"/>
                                        <p:tgtEl>
                                          <p:spTgt spid="1036"/>
                                        </p:tgtEl>
                                      </p:cBhvr>
                                    </p:animEffect>
                                  </p:childTnLst>
                                </p:cTn>
                              </p:par>
                            </p:childTnLst>
                          </p:cTn>
                        </p:par>
                        <p:par>
                          <p:cTn id="24" fill="hold">
                            <p:stCondLst>
                              <p:cond delay="8750"/>
                            </p:stCondLst>
                            <p:childTnLst>
                              <p:par>
                                <p:cTn id="25" presetID="10" presetClass="entr" presetSubtype="0" fill="hold" nodeType="afterEffect">
                                  <p:stCondLst>
                                    <p:cond delay="100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750"/>
                                        <p:tgtEl>
                                          <p:spTgt spid="1028"/>
                                        </p:tgtEl>
                                      </p:cBhvr>
                                    </p:animEffect>
                                  </p:childTnLst>
                                </p:cTn>
                              </p:par>
                            </p:childTnLst>
                          </p:cTn>
                        </p:par>
                        <p:par>
                          <p:cTn id="28" fill="hold">
                            <p:stCondLst>
                              <p:cond delay="10500"/>
                            </p:stCondLst>
                            <p:childTnLst>
                              <p:par>
                                <p:cTn id="29" presetID="10" presetClass="entr" presetSubtype="0" fill="hold" nodeType="afterEffect">
                                  <p:stCondLst>
                                    <p:cond delay="1000"/>
                                  </p:stCondLst>
                                  <p:childTnLst>
                                    <p:set>
                                      <p:cBhvr>
                                        <p:cTn id="30" dur="1" fill="hold">
                                          <p:stCondLst>
                                            <p:cond delay="0"/>
                                          </p:stCondLst>
                                        </p:cTn>
                                        <p:tgtEl>
                                          <p:spTgt spid="1040"/>
                                        </p:tgtEl>
                                        <p:attrNameLst>
                                          <p:attrName>style.visibility</p:attrName>
                                        </p:attrNameLst>
                                      </p:cBhvr>
                                      <p:to>
                                        <p:strVal val="visible"/>
                                      </p:to>
                                    </p:set>
                                    <p:animEffect transition="in" filter="fade">
                                      <p:cBhvr>
                                        <p:cTn id="31" dur="750"/>
                                        <p:tgtEl>
                                          <p:spTgt spid="104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smtClean="0"/>
              <a:t>Data Discovery</a:t>
            </a:r>
            <a:endParaRPr lang="en-US" dirty="0"/>
          </a:p>
        </p:txBody>
      </p:sp>
      <p:sp>
        <p:nvSpPr>
          <p:cNvPr id="3" name="Text Placeholder 2"/>
          <p:cNvSpPr>
            <a:spLocks noGrp="1"/>
          </p:cNvSpPr>
          <p:nvPr>
            <p:ph type="body" sz="quarter" idx="10"/>
          </p:nvPr>
        </p:nvSpPr>
        <p:spPr/>
        <p:txBody>
          <a:bodyPr/>
          <a:lstStyle/>
          <a:p>
            <a:endParaRPr lang="en-US"/>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20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182464001"/>
              </p:ext>
            </p:extLst>
          </p:nvPr>
        </p:nvGraphicFramePr>
        <p:xfrm>
          <a:off x="1099383" y="2218972"/>
          <a:ext cx="13180498" cy="7079744"/>
        </p:xfrm>
        <a:graphic>
          <a:graphicData uri="http://schemas.openxmlformats.org/drawingml/2006/table">
            <a:tbl>
              <a:tblPr firstRow="1" bandRow="1">
                <a:tableStyleId>{5C22544A-7EE6-4342-B048-85BDC9FD1C3A}</a:tableStyleId>
              </a:tblPr>
              <a:tblGrid>
                <a:gridCol w="2142898">
                  <a:extLst>
                    <a:ext uri="{9D8B030D-6E8A-4147-A177-3AD203B41FA5}">
                      <a16:colId xmlns:a16="http://schemas.microsoft.com/office/drawing/2014/main" val="20000"/>
                    </a:ext>
                  </a:extLst>
                </a:gridCol>
                <a:gridCol w="1810762">
                  <a:extLst>
                    <a:ext uri="{9D8B030D-6E8A-4147-A177-3AD203B41FA5}">
                      <a16:colId xmlns:a16="http://schemas.microsoft.com/office/drawing/2014/main" val="20001"/>
                    </a:ext>
                  </a:extLst>
                </a:gridCol>
                <a:gridCol w="1499663">
                  <a:extLst>
                    <a:ext uri="{9D8B030D-6E8A-4147-A177-3AD203B41FA5}">
                      <a16:colId xmlns:a16="http://schemas.microsoft.com/office/drawing/2014/main" val="20002"/>
                    </a:ext>
                  </a:extLst>
                </a:gridCol>
                <a:gridCol w="2044997">
                  <a:extLst>
                    <a:ext uri="{9D8B030D-6E8A-4147-A177-3AD203B41FA5}">
                      <a16:colId xmlns:a16="http://schemas.microsoft.com/office/drawing/2014/main" val="20003"/>
                    </a:ext>
                  </a:extLst>
                </a:gridCol>
                <a:gridCol w="1090665">
                  <a:extLst>
                    <a:ext uri="{9D8B030D-6E8A-4147-A177-3AD203B41FA5}">
                      <a16:colId xmlns:a16="http://schemas.microsoft.com/office/drawing/2014/main" val="20004"/>
                    </a:ext>
                  </a:extLst>
                </a:gridCol>
                <a:gridCol w="1772331">
                  <a:extLst>
                    <a:ext uri="{9D8B030D-6E8A-4147-A177-3AD203B41FA5}">
                      <a16:colId xmlns:a16="http://schemas.microsoft.com/office/drawing/2014/main" val="20005"/>
                    </a:ext>
                  </a:extLst>
                </a:gridCol>
                <a:gridCol w="2819182">
                  <a:extLst>
                    <a:ext uri="{9D8B030D-6E8A-4147-A177-3AD203B41FA5}">
                      <a16:colId xmlns:a16="http://schemas.microsoft.com/office/drawing/2014/main" val="20006"/>
                    </a:ext>
                  </a:extLst>
                </a:gridCol>
              </a:tblGrid>
              <a:tr h="362956">
                <a:tc>
                  <a:txBody>
                    <a:bodyPr/>
                    <a:lstStyle/>
                    <a:p>
                      <a:r>
                        <a:rPr lang="nl-NL" sz="3200" dirty="0" smtClean="0"/>
                        <a:t>A</a:t>
                      </a:r>
                      <a:endParaRPr lang="en-US" sz="3200" dirty="0"/>
                    </a:p>
                  </a:txBody>
                  <a:tcPr marL="173403" marR="173403" marT="65024" marB="65024"/>
                </a:tc>
                <a:tc>
                  <a:txBody>
                    <a:bodyPr/>
                    <a:lstStyle/>
                    <a:p>
                      <a:r>
                        <a:rPr lang="nl-NL" sz="3200" dirty="0" smtClean="0"/>
                        <a:t>B</a:t>
                      </a:r>
                      <a:endParaRPr lang="en-US" sz="3200" dirty="0"/>
                    </a:p>
                  </a:txBody>
                  <a:tcPr marL="173403" marR="173403" marT="65024" marB="65024"/>
                </a:tc>
                <a:tc>
                  <a:txBody>
                    <a:bodyPr/>
                    <a:lstStyle/>
                    <a:p>
                      <a:r>
                        <a:rPr lang="nl-NL" sz="3200" dirty="0" smtClean="0"/>
                        <a:t>C</a:t>
                      </a:r>
                      <a:endParaRPr lang="en-US" sz="3200" dirty="0"/>
                    </a:p>
                  </a:txBody>
                  <a:tcPr marL="173403" marR="173403" marT="65024" marB="65024"/>
                </a:tc>
                <a:tc>
                  <a:txBody>
                    <a:bodyPr/>
                    <a:lstStyle/>
                    <a:p>
                      <a:r>
                        <a:rPr lang="nl-NL" sz="3200" dirty="0" smtClean="0"/>
                        <a:t>D</a:t>
                      </a:r>
                      <a:endParaRPr lang="en-US" sz="3200" dirty="0"/>
                    </a:p>
                  </a:txBody>
                  <a:tcPr marL="173403" marR="173403" marT="65024" marB="65024"/>
                </a:tc>
                <a:tc>
                  <a:txBody>
                    <a:bodyPr/>
                    <a:lstStyle/>
                    <a:p>
                      <a:r>
                        <a:rPr lang="nl-NL" sz="3200" dirty="0" smtClean="0"/>
                        <a:t>E</a:t>
                      </a:r>
                      <a:endParaRPr lang="en-US" sz="3200" dirty="0"/>
                    </a:p>
                  </a:txBody>
                  <a:tcPr marL="173403" marR="173403" marT="65024" marB="65024"/>
                </a:tc>
                <a:tc>
                  <a:txBody>
                    <a:bodyPr/>
                    <a:lstStyle/>
                    <a:p>
                      <a:r>
                        <a:rPr lang="nl-NL" sz="3200" dirty="0" smtClean="0"/>
                        <a:t>F</a:t>
                      </a:r>
                      <a:endParaRPr lang="en-US" sz="3200" dirty="0"/>
                    </a:p>
                  </a:txBody>
                  <a:tcPr marL="173403" marR="173403" marT="65024" marB="65024"/>
                </a:tc>
                <a:tc>
                  <a:txBody>
                    <a:bodyPr/>
                    <a:lstStyle/>
                    <a:p>
                      <a:r>
                        <a:rPr lang="nl-NL" sz="3200" dirty="0" smtClean="0"/>
                        <a:t>G</a:t>
                      </a:r>
                      <a:endParaRPr lang="en-US" sz="3200" dirty="0"/>
                    </a:p>
                  </a:txBody>
                  <a:tcPr marL="173403" marR="173403" marT="65024" marB="65024"/>
                </a:tc>
                <a:extLst>
                  <a:ext uri="{0D108BD9-81ED-4DB2-BD59-A6C34878D82A}">
                    <a16:rowId xmlns:a16="http://schemas.microsoft.com/office/drawing/2014/main" val="10000"/>
                  </a:ext>
                </a:extLst>
              </a:tr>
              <a:tr h="653320">
                <a:tc>
                  <a:txBody>
                    <a:bodyPr/>
                    <a:lstStyle/>
                    <a:p>
                      <a:r>
                        <a:rPr lang="en-US" sz="3200" dirty="0" smtClean="0"/>
                        <a:t>1104534</a:t>
                      </a:r>
                      <a:endParaRPr lang="en-US" sz="3200" dirty="0"/>
                    </a:p>
                  </a:txBody>
                  <a:tcPr marL="173403" marR="173403" marT="65024" marB="65024"/>
                </a:tc>
                <a:tc>
                  <a:txBody>
                    <a:bodyPr/>
                    <a:lstStyle/>
                    <a:p>
                      <a:r>
                        <a:rPr lang="nl-NL" sz="3200" dirty="0" smtClean="0"/>
                        <a:t>ZTR</a:t>
                      </a:r>
                      <a:endParaRPr lang="en-US" sz="3200" dirty="0"/>
                    </a:p>
                  </a:txBody>
                  <a:tcPr marL="173403" marR="173403" marT="65024" marB="65024"/>
                </a:tc>
                <a:tc>
                  <a:txBody>
                    <a:bodyPr/>
                    <a:lstStyle/>
                    <a:p>
                      <a:r>
                        <a:rPr lang="nl-NL" sz="3200" dirty="0" smtClean="0"/>
                        <a:t>0.1</a:t>
                      </a:r>
                      <a:endParaRPr lang="en-US" sz="3200" dirty="0"/>
                    </a:p>
                  </a:txBody>
                  <a:tcPr marL="173403" marR="173403" marT="65024" marB="65024"/>
                </a:tc>
                <a:tc>
                  <a:txBody>
                    <a:bodyPr/>
                    <a:lstStyle/>
                    <a:p>
                      <a:r>
                        <a:rPr lang="nl-NL" sz="3200" dirty="0" smtClean="0"/>
                        <a:t>anijs</a:t>
                      </a:r>
                      <a:endParaRPr lang="en-US" sz="3200" dirty="0"/>
                    </a:p>
                  </a:txBody>
                  <a:tcPr marL="173403" marR="173403" marT="65024" marB="65024"/>
                </a:tc>
                <a:tc>
                  <a:txBody>
                    <a:bodyPr/>
                    <a:lstStyle/>
                    <a:p>
                      <a:r>
                        <a:rPr lang="nl-NL" sz="3200" dirty="0" smtClean="0"/>
                        <a:t>2</a:t>
                      </a:r>
                      <a:endParaRPr lang="en-US" sz="3200" dirty="0"/>
                    </a:p>
                  </a:txBody>
                  <a:tcPr marL="173403" marR="173403" marT="65024" marB="65024"/>
                </a:tc>
                <a:tc>
                  <a:txBody>
                    <a:bodyPr/>
                    <a:lstStyle/>
                    <a:p>
                      <a:r>
                        <a:rPr lang="nl-NL" sz="3200" dirty="0" smtClean="0"/>
                        <a:t>36</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extLst>
                  <a:ext uri="{0D108BD9-81ED-4DB2-BD59-A6C34878D82A}">
                    <a16:rowId xmlns:a16="http://schemas.microsoft.com/office/drawing/2014/main" val="10001"/>
                  </a:ext>
                </a:extLst>
              </a:tr>
              <a:tr h="653320">
                <a:tc>
                  <a:txBody>
                    <a:bodyPr/>
                    <a:lstStyle/>
                    <a:p>
                      <a:r>
                        <a:rPr lang="en-US" sz="3200" dirty="0" smtClean="0"/>
                        <a:t>631148</a:t>
                      </a:r>
                      <a:endParaRPr lang="en-US" sz="3200" dirty="0"/>
                    </a:p>
                  </a:txBody>
                  <a:tcPr marL="173403" marR="173403" marT="65024" marB="65024"/>
                </a:tc>
                <a:tc>
                  <a:txBody>
                    <a:bodyPr/>
                    <a:lstStyle/>
                    <a:p>
                      <a:r>
                        <a:rPr lang="nl-NL" sz="3200" dirty="0" smtClean="0"/>
                        <a:t>ESE</a:t>
                      </a:r>
                      <a:endParaRPr lang="en-US" sz="3200" dirty="0"/>
                    </a:p>
                  </a:txBody>
                  <a:tcPr marL="173403" marR="173403" marT="65024" marB="65024"/>
                </a:tc>
                <a:tc>
                  <a:txBody>
                    <a:bodyPr/>
                    <a:lstStyle/>
                    <a:p>
                      <a:r>
                        <a:rPr lang="nl-NL" sz="3200" dirty="0" smtClean="0"/>
                        <a:t>132</a:t>
                      </a:r>
                      <a:endParaRPr lang="en-US" sz="3200" dirty="0"/>
                    </a:p>
                  </a:txBody>
                  <a:tcPr marL="173403" marR="173403" marT="65024" marB="65024"/>
                </a:tc>
                <a:tc>
                  <a:txBody>
                    <a:bodyPr/>
                    <a:lstStyle/>
                    <a:p>
                      <a:r>
                        <a:rPr lang="nl-NL" sz="3200" dirty="0" smtClean="0"/>
                        <a:t>rivier</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21</a:t>
                      </a:r>
                      <a:endParaRPr lang="en-US" sz="3200" dirty="0"/>
                    </a:p>
                  </a:txBody>
                  <a:tcPr marL="173403" marR="173403" marT="65024" marB="65024"/>
                </a:tc>
                <a:tc>
                  <a:txBody>
                    <a:bodyPr/>
                    <a:lstStyle/>
                    <a:p>
                      <a:r>
                        <a:rPr lang="nl-NL" sz="3200" dirty="0" smtClean="0"/>
                        <a:t>S</a:t>
                      </a:r>
                      <a:endParaRPr lang="en-US" sz="3200" dirty="0"/>
                    </a:p>
                  </a:txBody>
                  <a:tcPr marL="173403" marR="173403" marT="65024" marB="65024"/>
                </a:tc>
                <a:extLst>
                  <a:ext uri="{0D108BD9-81ED-4DB2-BD59-A6C34878D82A}">
                    <a16:rowId xmlns:a16="http://schemas.microsoft.com/office/drawing/2014/main" val="10002"/>
                  </a:ext>
                </a:extLst>
              </a:tr>
              <a:tr h="362956">
                <a:tc>
                  <a:txBody>
                    <a:bodyPr/>
                    <a:lstStyle/>
                    <a:p>
                      <a:r>
                        <a:rPr lang="en-US" sz="3200" dirty="0" smtClean="0"/>
                        <a:t>-3</a:t>
                      </a:r>
                      <a:endParaRPr lang="en-US" sz="3200" dirty="0"/>
                    </a:p>
                  </a:txBody>
                  <a:tcPr marL="173403" marR="173403" marT="65024" marB="65024"/>
                </a:tc>
                <a:tc>
                  <a:txBody>
                    <a:bodyPr/>
                    <a:lstStyle/>
                    <a:p>
                      <a:r>
                        <a:rPr lang="nl-NL" sz="3200" dirty="0" smtClean="0"/>
                        <a:t>WGN</a:t>
                      </a:r>
                      <a:endParaRPr lang="en-US" sz="3200" dirty="0"/>
                    </a:p>
                  </a:txBody>
                  <a:tcPr marL="173403" marR="173403" marT="65024" marB="65024"/>
                </a:tc>
                <a:tc>
                  <a:txBody>
                    <a:bodyPr/>
                    <a:lstStyle/>
                    <a:p>
                      <a:r>
                        <a:rPr lang="nl-NL" sz="3200" dirty="0" smtClean="0"/>
                        <a:t>71</a:t>
                      </a:r>
                      <a:endParaRPr lang="en-US" sz="3200" dirty="0"/>
                    </a:p>
                  </a:txBody>
                  <a:tcPr marL="173403" marR="173403" marT="65024" marB="65024"/>
                </a:tc>
                <a:tc>
                  <a:txBody>
                    <a:bodyPr/>
                    <a:lstStyle/>
                    <a:p>
                      <a:r>
                        <a:rPr lang="nl-NL" sz="3200" dirty="0" smtClean="0"/>
                        <a:t>appel</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1</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extLst>
                  <a:ext uri="{0D108BD9-81ED-4DB2-BD59-A6C34878D82A}">
                    <a16:rowId xmlns:a16="http://schemas.microsoft.com/office/drawing/2014/main" val="10003"/>
                  </a:ext>
                </a:extLst>
              </a:tr>
              <a:tr h="653320">
                <a:tc>
                  <a:txBody>
                    <a:bodyPr/>
                    <a:lstStyle/>
                    <a:p>
                      <a:r>
                        <a:rPr lang="en-US" sz="3200" dirty="0" smtClean="0"/>
                        <a:t>1262300</a:t>
                      </a:r>
                      <a:endParaRPr lang="en-US" sz="3200" dirty="0"/>
                    </a:p>
                  </a:txBody>
                  <a:tcPr marL="173403" marR="173403" marT="65024" marB="65024"/>
                </a:tc>
                <a:tc>
                  <a:txBody>
                    <a:bodyPr/>
                    <a:lstStyle/>
                    <a:p>
                      <a:r>
                        <a:rPr lang="nl-NL" sz="3200" dirty="0" smtClean="0"/>
                        <a:t>ZTR</a:t>
                      </a:r>
                      <a:endParaRPr lang="en-US" sz="3200" dirty="0"/>
                    </a:p>
                  </a:txBody>
                  <a:tcPr marL="173403" marR="173403" marT="65024" marB="65024"/>
                </a:tc>
                <a:tc>
                  <a:txBody>
                    <a:bodyPr/>
                    <a:lstStyle/>
                    <a:p>
                      <a:r>
                        <a:rPr lang="nl-NL" sz="3200" dirty="0" smtClean="0"/>
                        <a:t>56</a:t>
                      </a:r>
                      <a:endParaRPr lang="en-US" sz="3200" dirty="0"/>
                    </a:p>
                  </a:txBody>
                  <a:tcPr marL="173403" marR="173403" marT="65024" marB="65024"/>
                </a:tc>
                <a:tc>
                  <a:txBody>
                    <a:bodyPr/>
                    <a:lstStyle/>
                    <a:p>
                      <a:r>
                        <a:rPr lang="nl-NL" sz="3200" dirty="0" smtClean="0"/>
                        <a:t>zes</a:t>
                      </a:r>
                      <a:endParaRPr lang="en-US" sz="3200" dirty="0"/>
                    </a:p>
                  </a:txBody>
                  <a:tcPr marL="173403" marR="173403" marT="65024" marB="65024"/>
                </a:tc>
                <a:tc>
                  <a:txBody>
                    <a:bodyPr/>
                    <a:lstStyle/>
                    <a:p>
                      <a:r>
                        <a:rPr lang="nl-NL" sz="3200" dirty="0" smtClean="0"/>
                        <a:t>2</a:t>
                      </a:r>
                      <a:endParaRPr lang="en-US" sz="3200" dirty="0"/>
                    </a:p>
                  </a:txBody>
                  <a:tcPr marL="173403" marR="173403" marT="65024" marB="65024"/>
                </a:tc>
                <a:tc>
                  <a:txBody>
                    <a:bodyPr/>
                    <a:lstStyle/>
                    <a:p>
                      <a:r>
                        <a:rPr lang="nl-NL" sz="3200" dirty="0" smtClean="0"/>
                        <a:t>41</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extLst>
                  <a:ext uri="{0D108BD9-81ED-4DB2-BD59-A6C34878D82A}">
                    <a16:rowId xmlns:a16="http://schemas.microsoft.com/office/drawing/2014/main" val="10004"/>
                  </a:ext>
                </a:extLst>
              </a:tr>
              <a:tr h="653320">
                <a:tc>
                  <a:txBody>
                    <a:bodyPr/>
                    <a:lstStyle/>
                    <a:p>
                      <a:r>
                        <a:rPr lang="en-US" sz="3200" dirty="0" smtClean="0"/>
                        <a:t>315529</a:t>
                      </a:r>
                      <a:endParaRPr lang="en-US" sz="3200" dirty="0"/>
                    </a:p>
                  </a:txBody>
                  <a:tcPr marL="173403" marR="173403" marT="65024" marB="65024"/>
                </a:tc>
                <a:tc>
                  <a:txBody>
                    <a:bodyPr/>
                    <a:lstStyle/>
                    <a:p>
                      <a:r>
                        <a:rPr lang="nl-NL" sz="3200" dirty="0" smtClean="0"/>
                        <a:t>HVN</a:t>
                      </a:r>
                      <a:endParaRPr lang="en-US" sz="3200" dirty="0"/>
                    </a:p>
                  </a:txBody>
                  <a:tcPr marL="173403" marR="173403" marT="65024" marB="65024"/>
                </a:tc>
                <a:tc>
                  <a:txBody>
                    <a:bodyPr/>
                    <a:lstStyle/>
                    <a:p>
                      <a:r>
                        <a:rPr lang="nl-NL" sz="3200" dirty="0" smtClean="0"/>
                        <a:t>1290</a:t>
                      </a:r>
                      <a:endParaRPr lang="en-US" sz="3200" dirty="0"/>
                    </a:p>
                  </a:txBody>
                  <a:tcPr marL="173403" marR="173403" marT="65024" marB="65024"/>
                </a:tc>
                <a:tc>
                  <a:txBody>
                    <a:bodyPr/>
                    <a:lstStyle/>
                    <a:p>
                      <a:r>
                        <a:rPr lang="nl-NL" sz="3200" dirty="0" smtClean="0"/>
                        <a:t>hamer</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11</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extLst>
                  <a:ext uri="{0D108BD9-81ED-4DB2-BD59-A6C34878D82A}">
                    <a16:rowId xmlns:a16="http://schemas.microsoft.com/office/drawing/2014/main" val="10005"/>
                  </a:ext>
                </a:extLst>
              </a:tr>
              <a:tr h="653320">
                <a:tc>
                  <a:txBody>
                    <a:bodyPr/>
                    <a:lstStyle/>
                    <a:p>
                      <a:r>
                        <a:rPr lang="en-US" sz="3200" dirty="0" smtClean="0"/>
                        <a:t>788914</a:t>
                      </a:r>
                      <a:endParaRPr lang="en-US" sz="3200" dirty="0"/>
                    </a:p>
                  </a:txBody>
                  <a:tcPr marL="173403" marR="173403" marT="65024" marB="65024"/>
                </a:tc>
                <a:tc>
                  <a:txBody>
                    <a:bodyPr/>
                    <a:lstStyle/>
                    <a:p>
                      <a:r>
                        <a:rPr lang="nl-NL" sz="3200" dirty="0" smtClean="0"/>
                        <a:t>ASM</a:t>
                      </a:r>
                      <a:endParaRPr lang="en-US" sz="3200" dirty="0"/>
                    </a:p>
                  </a:txBody>
                  <a:tcPr marL="173403" marR="173403" marT="65024" marB="65024"/>
                </a:tc>
                <a:tc>
                  <a:txBody>
                    <a:bodyPr/>
                    <a:lstStyle/>
                    <a:p>
                      <a:r>
                        <a:rPr lang="nl-NL" sz="3200" dirty="0" smtClean="0"/>
                        <a:t>676</a:t>
                      </a:r>
                      <a:endParaRPr lang="en-US" sz="3200" dirty="0"/>
                    </a:p>
                  </a:txBody>
                  <a:tcPr marL="173403" marR="173403" marT="65024" marB="65024"/>
                </a:tc>
                <a:tc>
                  <a:txBody>
                    <a:bodyPr/>
                    <a:lstStyle/>
                    <a:p>
                      <a:r>
                        <a:rPr lang="nl-NL" sz="3200" dirty="0" smtClean="0"/>
                        <a:t>zwaluw</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26</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extLst>
                  <a:ext uri="{0D108BD9-81ED-4DB2-BD59-A6C34878D82A}">
                    <a16:rowId xmlns:a16="http://schemas.microsoft.com/office/drawing/2014/main" val="10006"/>
                  </a:ext>
                </a:extLst>
              </a:tr>
              <a:tr h="653320">
                <a:tc>
                  <a:txBody>
                    <a:bodyPr/>
                    <a:lstStyle/>
                    <a:p>
                      <a:r>
                        <a:rPr lang="en-US" sz="3200" dirty="0" smtClean="0"/>
                        <a:t>157762</a:t>
                      </a:r>
                      <a:endParaRPr lang="en-US" sz="3200" dirty="0"/>
                    </a:p>
                  </a:txBody>
                  <a:tcPr marL="173403" marR="173403" marT="65024" marB="65024"/>
                </a:tc>
                <a:tc>
                  <a:txBody>
                    <a:bodyPr/>
                    <a:lstStyle/>
                    <a:p>
                      <a:r>
                        <a:rPr lang="nl-NL" sz="3200" dirty="0" smtClean="0"/>
                        <a:t>HVN</a:t>
                      </a:r>
                      <a:endParaRPr lang="en-US" sz="3200" dirty="0"/>
                    </a:p>
                  </a:txBody>
                  <a:tcPr marL="173403" marR="173403" marT="65024" marB="65024"/>
                </a:tc>
                <a:tc>
                  <a:txBody>
                    <a:bodyPr/>
                    <a:lstStyle/>
                    <a:p>
                      <a:r>
                        <a:rPr lang="nl-NL" sz="3200" dirty="0" smtClean="0"/>
                        <a:t>9482</a:t>
                      </a:r>
                      <a:endParaRPr lang="en-US" sz="3200" dirty="0"/>
                    </a:p>
                  </a:txBody>
                  <a:tcPr marL="173403" marR="173403" marT="65024" marB="65024"/>
                </a:tc>
                <a:tc>
                  <a:txBody>
                    <a:bodyPr/>
                    <a:lstStyle/>
                    <a:p>
                      <a:r>
                        <a:rPr lang="nl-NL" sz="3200" dirty="0" smtClean="0"/>
                        <a:t>wie</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6</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extLst>
                  <a:ext uri="{0D108BD9-81ED-4DB2-BD59-A6C34878D82A}">
                    <a16:rowId xmlns:a16="http://schemas.microsoft.com/office/drawing/2014/main" val="10007"/>
                  </a:ext>
                </a:extLst>
              </a:tr>
              <a:tr h="653320">
                <a:tc>
                  <a:txBody>
                    <a:bodyPr/>
                    <a:lstStyle/>
                    <a:p>
                      <a:r>
                        <a:rPr lang="en-US" sz="3200" dirty="0" smtClean="0"/>
                        <a:t>946681</a:t>
                      </a:r>
                      <a:endParaRPr lang="en-US" sz="3200" dirty="0"/>
                    </a:p>
                  </a:txBody>
                  <a:tcPr marL="173403" marR="173403" marT="65024" marB="65024"/>
                </a:tc>
                <a:tc>
                  <a:txBody>
                    <a:bodyPr/>
                    <a:lstStyle/>
                    <a:p>
                      <a:r>
                        <a:rPr lang="nl-NL" sz="3200" dirty="0" smtClean="0"/>
                        <a:t>DHG</a:t>
                      </a:r>
                      <a:endParaRPr lang="en-US" sz="3200" dirty="0"/>
                    </a:p>
                  </a:txBody>
                  <a:tcPr marL="173403" marR="173403" marT="65024" marB="65024"/>
                </a:tc>
                <a:tc>
                  <a:txBody>
                    <a:bodyPr/>
                    <a:lstStyle/>
                    <a:p>
                      <a:r>
                        <a:rPr lang="nl-NL" sz="3200" dirty="0" smtClean="0"/>
                        <a:t>42</a:t>
                      </a:r>
                      <a:endParaRPr lang="en-US" sz="3200" dirty="0"/>
                    </a:p>
                  </a:txBody>
                  <a:tcPr marL="173403" marR="173403" marT="65024" marB="65024"/>
                </a:tc>
                <a:tc>
                  <a:txBody>
                    <a:bodyPr/>
                    <a:lstStyle/>
                    <a:p>
                      <a:r>
                        <a:rPr lang="nl-NL" sz="3200" dirty="0" smtClean="0"/>
                        <a:t>rond</a:t>
                      </a:r>
                      <a:endParaRPr lang="en-US" sz="3200" dirty="0"/>
                    </a:p>
                  </a:txBody>
                  <a:tcPr marL="173403" marR="173403" marT="65024" marB="65024"/>
                </a:tc>
                <a:tc>
                  <a:txBody>
                    <a:bodyPr/>
                    <a:lstStyle/>
                    <a:p>
                      <a:r>
                        <a:rPr lang="nl-NL" sz="3200" dirty="0" smtClean="0"/>
                        <a:t>1</a:t>
                      </a:r>
                      <a:endParaRPr lang="en-US" sz="3200" dirty="0"/>
                    </a:p>
                  </a:txBody>
                  <a:tcPr marL="173403" marR="173403" marT="65024" marB="65024"/>
                </a:tc>
                <a:tc>
                  <a:txBody>
                    <a:bodyPr/>
                    <a:lstStyle/>
                    <a:p>
                      <a:r>
                        <a:rPr lang="nl-NL" sz="3200" dirty="0" smtClean="0"/>
                        <a:t>31</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extLst>
                  <a:ext uri="{0D108BD9-81ED-4DB2-BD59-A6C34878D82A}">
                    <a16:rowId xmlns:a16="http://schemas.microsoft.com/office/drawing/2014/main" val="10008"/>
                  </a:ext>
                </a:extLst>
              </a:tr>
              <a:tr h="653320">
                <a:tc>
                  <a:txBody>
                    <a:bodyPr/>
                    <a:lstStyle/>
                    <a:p>
                      <a:r>
                        <a:rPr lang="en-US" sz="3200" dirty="0" smtClean="0"/>
                        <a:t>-31539</a:t>
                      </a:r>
                      <a:endParaRPr lang="en-US" sz="3200" dirty="0"/>
                    </a:p>
                  </a:txBody>
                  <a:tcPr marL="173403" marR="173403" marT="65024" marB="65024"/>
                </a:tc>
                <a:tc>
                  <a:txBody>
                    <a:bodyPr/>
                    <a:lstStyle/>
                    <a:p>
                      <a:r>
                        <a:rPr lang="nl-NL" sz="3200" dirty="0" smtClean="0"/>
                        <a:t>WGN</a:t>
                      </a:r>
                      <a:endParaRPr lang="en-US" sz="3200" dirty="0"/>
                    </a:p>
                  </a:txBody>
                  <a:tcPr marL="173403" marR="173403" marT="65024" marB="65024"/>
                </a:tc>
                <a:tc>
                  <a:txBody>
                    <a:bodyPr/>
                    <a:lstStyle/>
                    <a:p>
                      <a:r>
                        <a:rPr lang="nl-NL" sz="3200" dirty="0" smtClean="0"/>
                        <a:t>2423</a:t>
                      </a:r>
                      <a:endParaRPr lang="en-US" sz="3200" dirty="0"/>
                    </a:p>
                  </a:txBody>
                  <a:tcPr marL="173403" marR="173403" marT="65024" marB="65024"/>
                </a:tc>
                <a:tc>
                  <a:txBody>
                    <a:bodyPr/>
                    <a:lstStyle/>
                    <a:p>
                      <a:r>
                        <a:rPr lang="nl-NL" sz="3200" dirty="0" smtClean="0"/>
                        <a:t>bruin</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extLst>
                  <a:ext uri="{0D108BD9-81ED-4DB2-BD59-A6C34878D82A}">
                    <a16:rowId xmlns:a16="http://schemas.microsoft.com/office/drawing/2014/main" val="10009"/>
                  </a:ext>
                </a:extLst>
              </a:tr>
              <a:tr h="362956">
                <a:tc>
                  <a:txBody>
                    <a:bodyPr/>
                    <a:lstStyle/>
                    <a:p>
                      <a:r>
                        <a:rPr lang="en-US" sz="3200" dirty="0" smtClean="0"/>
                        <a:t>47338</a:t>
                      </a:r>
                      <a:endParaRPr lang="en-US" sz="3200" dirty="0"/>
                    </a:p>
                  </a:txBody>
                  <a:tcPr marL="173403" marR="173403" marT="65024" marB="65024"/>
                </a:tc>
                <a:tc>
                  <a:txBody>
                    <a:bodyPr/>
                    <a:lstStyle/>
                    <a:p>
                      <a:r>
                        <a:rPr lang="nl-NL" sz="3200" dirty="0" smtClean="0"/>
                        <a:t>HVN</a:t>
                      </a:r>
                      <a:endParaRPr lang="en-US" sz="3200" dirty="0"/>
                    </a:p>
                  </a:txBody>
                  <a:tcPr marL="173403" marR="173403" marT="65024" marB="65024"/>
                </a:tc>
                <a:tc>
                  <a:txBody>
                    <a:bodyPr/>
                    <a:lstStyle/>
                    <a:p>
                      <a:r>
                        <a:rPr lang="nl-NL" sz="3200" dirty="0" smtClean="0"/>
                        <a:t>54</a:t>
                      </a:r>
                      <a:endParaRPr lang="en-US" sz="3200" dirty="0"/>
                    </a:p>
                  </a:txBody>
                  <a:tcPr marL="173403" marR="173403" marT="65024" marB="65024"/>
                </a:tc>
                <a:tc>
                  <a:txBody>
                    <a:bodyPr/>
                    <a:lstStyle/>
                    <a:p>
                      <a:r>
                        <a:rPr lang="nl-NL" sz="3200" dirty="0" smtClean="0"/>
                        <a:t>hamer</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16</a:t>
                      </a:r>
                      <a:endParaRPr lang="en-US" sz="3200" dirty="0"/>
                    </a:p>
                  </a:txBody>
                  <a:tcPr marL="173403" marR="173403" marT="65024" marB="65024"/>
                </a:tc>
                <a:tc>
                  <a:txBody>
                    <a:bodyPr/>
                    <a:lstStyle/>
                    <a:p>
                      <a:r>
                        <a:rPr lang="nl-NL" sz="3200" dirty="0" smtClean="0"/>
                        <a:t>P</a:t>
                      </a:r>
                      <a:endParaRPr lang="en-US" sz="3200" dirty="0"/>
                    </a:p>
                  </a:txBody>
                  <a:tcPr marL="173403" marR="173403" marT="65024" marB="65024"/>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2841022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err="1" smtClean="0"/>
              <a:t>Scatter</a:t>
            </a:r>
            <a:r>
              <a:rPr lang="nl-NL" dirty="0" smtClean="0"/>
              <a:t> Plot</a:t>
            </a:r>
            <a:br>
              <a:rPr lang="nl-NL" dirty="0" smtClean="0"/>
            </a:br>
            <a:r>
              <a:rPr lang="nl-NL" dirty="0" err="1" smtClean="0"/>
              <a:t>Attribute</a:t>
            </a:r>
            <a:r>
              <a:rPr lang="nl-NL" dirty="0" smtClean="0"/>
              <a:t> F (Y-</a:t>
            </a:r>
            <a:r>
              <a:rPr lang="nl-NL" dirty="0" err="1" smtClean="0"/>
              <a:t>axis</a:t>
            </a:r>
            <a:r>
              <a:rPr lang="nl-NL" dirty="0" smtClean="0"/>
              <a:t>)</a:t>
            </a:r>
            <a:r>
              <a:rPr lang="nl-NL" dirty="0" err="1" smtClean="0"/>
              <a:t>vs</a:t>
            </a:r>
            <a:r>
              <a:rPr lang="nl-NL" dirty="0" smtClean="0"/>
              <a:t> </a:t>
            </a:r>
            <a:r>
              <a:rPr lang="nl-NL" dirty="0" err="1" smtClean="0"/>
              <a:t>Attribute</a:t>
            </a:r>
            <a:r>
              <a:rPr lang="nl-NL" dirty="0" smtClean="0"/>
              <a:t> A</a:t>
            </a:r>
            <a:endParaRPr lang="en-US" dirty="0"/>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21</a:t>
            </a:fld>
            <a:endParaRPr lang="en-US"/>
          </a:p>
        </p:txBody>
      </p:sp>
      <p:graphicFrame>
        <p:nvGraphicFramePr>
          <p:cNvPr id="4" name="Chart 3"/>
          <p:cNvGraphicFramePr/>
          <p:nvPr>
            <p:extLst>
              <p:ext uri="{D42A27DB-BD31-4B8C-83A1-F6EECF244321}">
                <p14:modId xmlns:p14="http://schemas.microsoft.com/office/powerpoint/2010/main" val="1153085672"/>
              </p:ext>
            </p:extLst>
          </p:nvPr>
        </p:nvGraphicFramePr>
        <p:xfrm>
          <a:off x="426721" y="2423160"/>
          <a:ext cx="13305808" cy="70192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187622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err="1" smtClean="0"/>
              <a:t>Scatter</a:t>
            </a:r>
            <a:r>
              <a:rPr lang="nl-NL" dirty="0" smtClean="0"/>
              <a:t> Plot</a:t>
            </a:r>
            <a:br>
              <a:rPr lang="nl-NL" dirty="0" smtClean="0"/>
            </a:br>
            <a:r>
              <a:rPr lang="nl-NL" dirty="0" err="1" smtClean="0"/>
              <a:t>Attribute</a:t>
            </a:r>
            <a:r>
              <a:rPr lang="nl-NL" dirty="0" smtClean="0"/>
              <a:t> F (Y-</a:t>
            </a:r>
            <a:r>
              <a:rPr lang="nl-NL" dirty="0" err="1" smtClean="0"/>
              <a:t>axis</a:t>
            </a:r>
            <a:r>
              <a:rPr lang="nl-NL" dirty="0" smtClean="0"/>
              <a:t>)</a:t>
            </a:r>
            <a:r>
              <a:rPr lang="nl-NL" dirty="0" err="1" smtClean="0"/>
              <a:t>vs</a:t>
            </a:r>
            <a:r>
              <a:rPr lang="nl-NL" dirty="0" smtClean="0"/>
              <a:t> </a:t>
            </a:r>
            <a:r>
              <a:rPr lang="nl-NL" dirty="0" err="1" smtClean="0"/>
              <a:t>Attribute</a:t>
            </a:r>
            <a:r>
              <a:rPr lang="nl-NL" dirty="0" smtClean="0"/>
              <a:t> A</a:t>
            </a:r>
            <a:endParaRPr lang="en-US" dirty="0"/>
          </a:p>
        </p:txBody>
      </p:sp>
      <p:sp>
        <p:nvSpPr>
          <p:cNvPr id="5" name="Text Placeholder 4"/>
          <p:cNvSpPr>
            <a:spLocks noGrp="1"/>
          </p:cNvSpPr>
          <p:nvPr>
            <p:ph type="body" sz="quarter" idx="10"/>
          </p:nvPr>
        </p:nvSpPr>
        <p:spPr/>
        <p:txBody>
          <a:bodyPr/>
          <a:lstStyle/>
          <a:p>
            <a:endParaRPr lang="en-US"/>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22</a:t>
            </a:fld>
            <a:endParaRPr lang="en-US"/>
          </a:p>
        </p:txBody>
      </p:sp>
      <p:graphicFrame>
        <p:nvGraphicFramePr>
          <p:cNvPr id="4" name="Chart 3"/>
          <p:cNvGraphicFramePr/>
          <p:nvPr>
            <p:extLst>
              <p:ext uri="{D42A27DB-BD31-4B8C-83A1-F6EECF244321}">
                <p14:modId xmlns:p14="http://schemas.microsoft.com/office/powerpoint/2010/main" val="3352730854"/>
              </p:ext>
            </p:extLst>
          </p:nvPr>
        </p:nvGraphicFramePr>
        <p:xfrm>
          <a:off x="1242713" y="2362200"/>
          <a:ext cx="13235287" cy="69887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087897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smtClean="0"/>
              <a:t>Data Discovery – </a:t>
            </a:r>
            <a:r>
              <a:rPr lang="nl-NL" dirty="0" err="1" smtClean="0"/>
              <a:t>Attributes</a:t>
            </a:r>
            <a:r>
              <a:rPr lang="nl-NL" dirty="0" smtClean="0"/>
              <a:t> </a:t>
            </a:r>
            <a:r>
              <a:rPr lang="nl-NL" dirty="0" err="1" smtClean="0"/>
              <a:t>identified</a:t>
            </a:r>
            <a:endParaRPr lang="en-US" dirty="0"/>
          </a:p>
        </p:txBody>
      </p:sp>
      <p:sp>
        <p:nvSpPr>
          <p:cNvPr id="3" name="Text Placeholder 2"/>
          <p:cNvSpPr>
            <a:spLocks noGrp="1"/>
          </p:cNvSpPr>
          <p:nvPr>
            <p:ph type="body" sz="quarter" idx="10"/>
          </p:nvPr>
        </p:nvSpPr>
        <p:spPr/>
        <p:txBody>
          <a:bodyPr/>
          <a:lstStyle/>
          <a:p>
            <a:endParaRPr lang="en-US"/>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23</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4220984768"/>
              </p:ext>
            </p:extLst>
          </p:nvPr>
        </p:nvGraphicFramePr>
        <p:xfrm>
          <a:off x="1114623" y="2087880"/>
          <a:ext cx="13820578" cy="7282688"/>
        </p:xfrm>
        <a:graphic>
          <a:graphicData uri="http://schemas.openxmlformats.org/drawingml/2006/table">
            <a:tbl>
              <a:tblPr firstRow="1" bandRow="1">
                <a:tableStyleId>{5C22544A-7EE6-4342-B048-85BDC9FD1C3A}</a:tableStyleId>
              </a:tblPr>
              <a:tblGrid>
                <a:gridCol w="2246963">
                  <a:extLst>
                    <a:ext uri="{9D8B030D-6E8A-4147-A177-3AD203B41FA5}">
                      <a16:colId xmlns:a16="http://schemas.microsoft.com/office/drawing/2014/main" val="20000"/>
                    </a:ext>
                  </a:extLst>
                </a:gridCol>
                <a:gridCol w="1612791">
                  <a:extLst>
                    <a:ext uri="{9D8B030D-6E8A-4147-A177-3AD203B41FA5}">
                      <a16:colId xmlns:a16="http://schemas.microsoft.com/office/drawing/2014/main" val="20001"/>
                    </a:ext>
                  </a:extLst>
                </a:gridCol>
                <a:gridCol w="1572491">
                  <a:extLst>
                    <a:ext uri="{9D8B030D-6E8A-4147-A177-3AD203B41FA5}">
                      <a16:colId xmlns:a16="http://schemas.microsoft.com/office/drawing/2014/main" val="20002"/>
                    </a:ext>
                  </a:extLst>
                </a:gridCol>
                <a:gridCol w="2144307">
                  <a:extLst>
                    <a:ext uri="{9D8B030D-6E8A-4147-A177-3AD203B41FA5}">
                      <a16:colId xmlns:a16="http://schemas.microsoft.com/office/drawing/2014/main" val="20003"/>
                    </a:ext>
                  </a:extLst>
                </a:gridCol>
                <a:gridCol w="1858400">
                  <a:extLst>
                    <a:ext uri="{9D8B030D-6E8A-4147-A177-3AD203B41FA5}">
                      <a16:colId xmlns:a16="http://schemas.microsoft.com/office/drawing/2014/main" val="20004"/>
                    </a:ext>
                  </a:extLst>
                </a:gridCol>
                <a:gridCol w="1286584">
                  <a:extLst>
                    <a:ext uri="{9D8B030D-6E8A-4147-A177-3AD203B41FA5}">
                      <a16:colId xmlns:a16="http://schemas.microsoft.com/office/drawing/2014/main" val="20005"/>
                    </a:ext>
                  </a:extLst>
                </a:gridCol>
                <a:gridCol w="3099042">
                  <a:extLst>
                    <a:ext uri="{9D8B030D-6E8A-4147-A177-3AD203B41FA5}">
                      <a16:colId xmlns:a16="http://schemas.microsoft.com/office/drawing/2014/main" val="20006"/>
                    </a:ext>
                  </a:extLst>
                </a:gridCol>
              </a:tblGrid>
              <a:tr h="1095721">
                <a:tc>
                  <a:txBody>
                    <a:bodyPr/>
                    <a:lstStyle/>
                    <a:p>
                      <a:r>
                        <a:rPr lang="nl-NL" sz="3200" dirty="0" smtClean="0"/>
                        <a:t>Time</a:t>
                      </a:r>
                      <a:endParaRPr lang="en-US" sz="3200" dirty="0"/>
                    </a:p>
                  </a:txBody>
                  <a:tcPr marL="173403" marR="173403" marT="65024" marB="65024"/>
                </a:tc>
                <a:tc>
                  <a:txBody>
                    <a:bodyPr/>
                    <a:lstStyle/>
                    <a:p>
                      <a:r>
                        <a:rPr lang="nl-NL" sz="3200" dirty="0" smtClean="0"/>
                        <a:t>City</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tc>
                  <a:txBody>
                    <a:bodyPr/>
                    <a:lstStyle/>
                    <a:p>
                      <a:r>
                        <a:rPr lang="nl-NL" sz="3200" dirty="0" smtClean="0"/>
                        <a:t>#</a:t>
                      </a:r>
                      <a:r>
                        <a:rPr lang="nl-NL" sz="3200" dirty="0" err="1" smtClean="0"/>
                        <a:t>Kids</a:t>
                      </a:r>
                      <a:endParaRPr lang="en-US" sz="3200" dirty="0"/>
                    </a:p>
                  </a:txBody>
                  <a:tcPr marL="173403" marR="173403" marT="65024" marB="65024"/>
                </a:tc>
                <a:tc>
                  <a:txBody>
                    <a:bodyPr/>
                    <a:lstStyle/>
                    <a:p>
                      <a:r>
                        <a:rPr lang="nl-NL" sz="3200" dirty="0" smtClean="0"/>
                        <a:t>Age</a:t>
                      </a:r>
                      <a:endParaRPr lang="en-US" sz="3200" dirty="0"/>
                    </a:p>
                  </a:txBody>
                  <a:tcPr marL="173403" marR="173403" marT="65024" marB="65024"/>
                </a:tc>
                <a:tc>
                  <a:txBody>
                    <a:bodyPr/>
                    <a:lstStyle/>
                    <a:p>
                      <a:r>
                        <a:rPr lang="nl-NL" sz="3200" dirty="0" smtClean="0"/>
                        <a:t>Level of </a:t>
                      </a:r>
                      <a:r>
                        <a:rPr lang="nl-NL" sz="3200" dirty="0" err="1" smtClean="0"/>
                        <a:t>Education</a:t>
                      </a:r>
                      <a:endParaRPr lang="en-US" sz="3200" dirty="0"/>
                    </a:p>
                  </a:txBody>
                  <a:tcPr marL="173403" marR="173403" marT="65024" marB="65024"/>
                </a:tc>
                <a:extLst>
                  <a:ext uri="{0D108BD9-81ED-4DB2-BD59-A6C34878D82A}">
                    <a16:rowId xmlns:a16="http://schemas.microsoft.com/office/drawing/2014/main" val="10000"/>
                  </a:ext>
                </a:extLst>
              </a:tr>
              <a:tr h="608946">
                <a:tc>
                  <a:txBody>
                    <a:bodyPr/>
                    <a:lstStyle/>
                    <a:p>
                      <a:r>
                        <a:rPr lang="en-US" sz="3200" dirty="0" smtClean="0"/>
                        <a:t>1104534</a:t>
                      </a:r>
                      <a:endParaRPr lang="en-US" sz="3200" dirty="0"/>
                    </a:p>
                  </a:txBody>
                  <a:tcPr marL="173403" marR="173403" marT="65024" marB="65024"/>
                </a:tc>
                <a:tc>
                  <a:txBody>
                    <a:bodyPr/>
                    <a:lstStyle/>
                    <a:p>
                      <a:r>
                        <a:rPr lang="nl-NL" sz="3200" dirty="0" smtClean="0"/>
                        <a:t>ZTR</a:t>
                      </a:r>
                      <a:endParaRPr lang="en-US" sz="3200" dirty="0"/>
                    </a:p>
                  </a:txBody>
                  <a:tcPr marL="173403" marR="173403" marT="65024" marB="65024"/>
                </a:tc>
                <a:tc>
                  <a:txBody>
                    <a:bodyPr/>
                    <a:lstStyle/>
                    <a:p>
                      <a:r>
                        <a:rPr lang="nl-NL" sz="3200" dirty="0" smtClean="0"/>
                        <a:t>0.1</a:t>
                      </a:r>
                      <a:endParaRPr lang="en-US" sz="3200" dirty="0"/>
                    </a:p>
                  </a:txBody>
                  <a:tcPr marL="173403" marR="173403" marT="65024" marB="65024"/>
                </a:tc>
                <a:tc>
                  <a:txBody>
                    <a:bodyPr/>
                    <a:lstStyle/>
                    <a:p>
                      <a:r>
                        <a:rPr lang="nl-NL" sz="3200" dirty="0" smtClean="0"/>
                        <a:t>anijs</a:t>
                      </a:r>
                      <a:endParaRPr lang="en-US" sz="3200" dirty="0"/>
                    </a:p>
                  </a:txBody>
                  <a:tcPr marL="173403" marR="173403" marT="65024" marB="65024"/>
                </a:tc>
                <a:tc>
                  <a:txBody>
                    <a:bodyPr/>
                    <a:lstStyle/>
                    <a:p>
                      <a:r>
                        <a:rPr lang="nl-NL" sz="3200" dirty="0" smtClean="0"/>
                        <a:t>2</a:t>
                      </a:r>
                      <a:endParaRPr lang="en-US" sz="3200" dirty="0"/>
                    </a:p>
                  </a:txBody>
                  <a:tcPr marL="173403" marR="173403" marT="65024" marB="65024"/>
                </a:tc>
                <a:tc>
                  <a:txBody>
                    <a:bodyPr/>
                    <a:lstStyle/>
                    <a:p>
                      <a:r>
                        <a:rPr lang="nl-NL" sz="3200" dirty="0" smtClean="0"/>
                        <a:t>36</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extLst>
                  <a:ext uri="{0D108BD9-81ED-4DB2-BD59-A6C34878D82A}">
                    <a16:rowId xmlns:a16="http://schemas.microsoft.com/office/drawing/2014/main" val="10001"/>
                  </a:ext>
                </a:extLst>
              </a:tr>
              <a:tr h="608946">
                <a:tc>
                  <a:txBody>
                    <a:bodyPr/>
                    <a:lstStyle/>
                    <a:p>
                      <a:r>
                        <a:rPr lang="en-US" sz="3200" dirty="0" smtClean="0"/>
                        <a:t>631148</a:t>
                      </a:r>
                      <a:endParaRPr lang="en-US" sz="3200" dirty="0"/>
                    </a:p>
                  </a:txBody>
                  <a:tcPr marL="173403" marR="173403" marT="65024" marB="65024"/>
                </a:tc>
                <a:tc>
                  <a:txBody>
                    <a:bodyPr/>
                    <a:lstStyle/>
                    <a:p>
                      <a:r>
                        <a:rPr lang="nl-NL" sz="3200" dirty="0" smtClean="0"/>
                        <a:t>ESE</a:t>
                      </a:r>
                      <a:endParaRPr lang="en-US" sz="3200" dirty="0"/>
                    </a:p>
                  </a:txBody>
                  <a:tcPr marL="173403" marR="173403" marT="65024" marB="65024"/>
                </a:tc>
                <a:tc>
                  <a:txBody>
                    <a:bodyPr/>
                    <a:lstStyle/>
                    <a:p>
                      <a:r>
                        <a:rPr lang="nl-NL" sz="3200" dirty="0" smtClean="0"/>
                        <a:t>132</a:t>
                      </a:r>
                      <a:endParaRPr lang="en-US" sz="3200" dirty="0"/>
                    </a:p>
                  </a:txBody>
                  <a:tcPr marL="173403" marR="173403" marT="65024" marB="65024"/>
                </a:tc>
                <a:tc>
                  <a:txBody>
                    <a:bodyPr/>
                    <a:lstStyle/>
                    <a:p>
                      <a:r>
                        <a:rPr lang="nl-NL" sz="3200" dirty="0" smtClean="0"/>
                        <a:t>rivier</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21</a:t>
                      </a:r>
                      <a:endParaRPr lang="en-US" sz="3200" dirty="0"/>
                    </a:p>
                  </a:txBody>
                  <a:tcPr marL="173403" marR="173403" marT="65024" marB="65024"/>
                </a:tc>
                <a:tc>
                  <a:txBody>
                    <a:bodyPr/>
                    <a:lstStyle/>
                    <a:p>
                      <a:r>
                        <a:rPr lang="nl-NL" sz="3200" dirty="0" smtClean="0"/>
                        <a:t>S</a:t>
                      </a:r>
                      <a:endParaRPr lang="en-US" sz="3200" dirty="0"/>
                    </a:p>
                  </a:txBody>
                  <a:tcPr marL="173403" marR="173403" marT="65024" marB="65024"/>
                </a:tc>
                <a:extLst>
                  <a:ext uri="{0D108BD9-81ED-4DB2-BD59-A6C34878D82A}">
                    <a16:rowId xmlns:a16="http://schemas.microsoft.com/office/drawing/2014/main" val="10002"/>
                  </a:ext>
                </a:extLst>
              </a:tr>
              <a:tr h="608946">
                <a:tc>
                  <a:txBody>
                    <a:bodyPr/>
                    <a:lstStyle/>
                    <a:p>
                      <a:r>
                        <a:rPr lang="en-US" sz="3200" dirty="0" smtClean="0"/>
                        <a:t>-3</a:t>
                      </a:r>
                      <a:endParaRPr lang="en-US" sz="3200" dirty="0"/>
                    </a:p>
                  </a:txBody>
                  <a:tcPr marL="173403" marR="173403" marT="65024" marB="65024"/>
                </a:tc>
                <a:tc>
                  <a:txBody>
                    <a:bodyPr/>
                    <a:lstStyle/>
                    <a:p>
                      <a:r>
                        <a:rPr lang="nl-NL" sz="3200" dirty="0" smtClean="0"/>
                        <a:t>WGN</a:t>
                      </a:r>
                      <a:endParaRPr lang="en-US" sz="3200" dirty="0"/>
                    </a:p>
                  </a:txBody>
                  <a:tcPr marL="173403" marR="173403" marT="65024" marB="65024"/>
                </a:tc>
                <a:tc>
                  <a:txBody>
                    <a:bodyPr/>
                    <a:lstStyle/>
                    <a:p>
                      <a:r>
                        <a:rPr lang="nl-NL" sz="3200" dirty="0" smtClean="0"/>
                        <a:t>71</a:t>
                      </a:r>
                      <a:endParaRPr lang="en-US" sz="3200" dirty="0"/>
                    </a:p>
                  </a:txBody>
                  <a:tcPr marL="173403" marR="173403" marT="65024" marB="65024"/>
                </a:tc>
                <a:tc>
                  <a:txBody>
                    <a:bodyPr/>
                    <a:lstStyle/>
                    <a:p>
                      <a:r>
                        <a:rPr lang="nl-NL" sz="3200" dirty="0" smtClean="0"/>
                        <a:t>appel</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1</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extLst>
                  <a:ext uri="{0D108BD9-81ED-4DB2-BD59-A6C34878D82A}">
                    <a16:rowId xmlns:a16="http://schemas.microsoft.com/office/drawing/2014/main" val="10003"/>
                  </a:ext>
                </a:extLst>
              </a:tr>
              <a:tr h="608946">
                <a:tc>
                  <a:txBody>
                    <a:bodyPr/>
                    <a:lstStyle/>
                    <a:p>
                      <a:r>
                        <a:rPr lang="en-US" sz="3200" dirty="0" smtClean="0"/>
                        <a:t>1262300</a:t>
                      </a:r>
                      <a:endParaRPr lang="en-US" sz="3200" dirty="0"/>
                    </a:p>
                  </a:txBody>
                  <a:tcPr marL="173403" marR="173403" marT="65024" marB="65024"/>
                </a:tc>
                <a:tc>
                  <a:txBody>
                    <a:bodyPr/>
                    <a:lstStyle/>
                    <a:p>
                      <a:r>
                        <a:rPr lang="nl-NL" sz="3200" dirty="0" smtClean="0"/>
                        <a:t>ZTR</a:t>
                      </a:r>
                      <a:endParaRPr lang="en-US" sz="3200" dirty="0"/>
                    </a:p>
                  </a:txBody>
                  <a:tcPr marL="173403" marR="173403" marT="65024" marB="65024"/>
                </a:tc>
                <a:tc>
                  <a:txBody>
                    <a:bodyPr/>
                    <a:lstStyle/>
                    <a:p>
                      <a:r>
                        <a:rPr lang="nl-NL" sz="3200" dirty="0" smtClean="0"/>
                        <a:t>56</a:t>
                      </a:r>
                      <a:endParaRPr lang="en-US" sz="3200" dirty="0"/>
                    </a:p>
                  </a:txBody>
                  <a:tcPr marL="173403" marR="173403" marT="65024" marB="65024"/>
                </a:tc>
                <a:tc>
                  <a:txBody>
                    <a:bodyPr/>
                    <a:lstStyle/>
                    <a:p>
                      <a:r>
                        <a:rPr lang="nl-NL" sz="3200" dirty="0" smtClean="0"/>
                        <a:t>zes</a:t>
                      </a:r>
                      <a:endParaRPr lang="en-US" sz="3200" dirty="0"/>
                    </a:p>
                  </a:txBody>
                  <a:tcPr marL="173403" marR="173403" marT="65024" marB="65024"/>
                </a:tc>
                <a:tc>
                  <a:txBody>
                    <a:bodyPr/>
                    <a:lstStyle/>
                    <a:p>
                      <a:r>
                        <a:rPr lang="nl-NL" sz="3200" dirty="0" smtClean="0"/>
                        <a:t>2</a:t>
                      </a:r>
                      <a:endParaRPr lang="en-US" sz="3200" dirty="0"/>
                    </a:p>
                  </a:txBody>
                  <a:tcPr marL="173403" marR="173403" marT="65024" marB="65024"/>
                </a:tc>
                <a:tc>
                  <a:txBody>
                    <a:bodyPr/>
                    <a:lstStyle/>
                    <a:p>
                      <a:r>
                        <a:rPr lang="nl-NL" sz="3200" dirty="0" smtClean="0"/>
                        <a:t>41</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extLst>
                  <a:ext uri="{0D108BD9-81ED-4DB2-BD59-A6C34878D82A}">
                    <a16:rowId xmlns:a16="http://schemas.microsoft.com/office/drawing/2014/main" val="10004"/>
                  </a:ext>
                </a:extLst>
              </a:tr>
              <a:tr h="608946">
                <a:tc>
                  <a:txBody>
                    <a:bodyPr/>
                    <a:lstStyle/>
                    <a:p>
                      <a:r>
                        <a:rPr lang="en-US" sz="3200" dirty="0" smtClean="0"/>
                        <a:t>315529</a:t>
                      </a:r>
                      <a:endParaRPr lang="en-US" sz="3200" dirty="0"/>
                    </a:p>
                  </a:txBody>
                  <a:tcPr marL="173403" marR="173403" marT="65024" marB="65024"/>
                </a:tc>
                <a:tc>
                  <a:txBody>
                    <a:bodyPr/>
                    <a:lstStyle/>
                    <a:p>
                      <a:r>
                        <a:rPr lang="nl-NL" sz="3200" dirty="0" smtClean="0"/>
                        <a:t>HVN</a:t>
                      </a:r>
                      <a:endParaRPr lang="en-US" sz="3200" dirty="0"/>
                    </a:p>
                  </a:txBody>
                  <a:tcPr marL="173403" marR="173403" marT="65024" marB="65024"/>
                </a:tc>
                <a:tc>
                  <a:txBody>
                    <a:bodyPr/>
                    <a:lstStyle/>
                    <a:p>
                      <a:r>
                        <a:rPr lang="nl-NL" sz="3200" dirty="0" smtClean="0"/>
                        <a:t>1290</a:t>
                      </a:r>
                      <a:endParaRPr lang="en-US" sz="3200" dirty="0"/>
                    </a:p>
                  </a:txBody>
                  <a:tcPr marL="173403" marR="173403" marT="65024" marB="65024"/>
                </a:tc>
                <a:tc>
                  <a:txBody>
                    <a:bodyPr/>
                    <a:lstStyle/>
                    <a:p>
                      <a:r>
                        <a:rPr lang="nl-NL" sz="3200" dirty="0" smtClean="0"/>
                        <a:t>hamer</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11</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extLst>
                  <a:ext uri="{0D108BD9-81ED-4DB2-BD59-A6C34878D82A}">
                    <a16:rowId xmlns:a16="http://schemas.microsoft.com/office/drawing/2014/main" val="10005"/>
                  </a:ext>
                </a:extLst>
              </a:tr>
              <a:tr h="608946">
                <a:tc>
                  <a:txBody>
                    <a:bodyPr/>
                    <a:lstStyle/>
                    <a:p>
                      <a:r>
                        <a:rPr lang="en-US" sz="3200" dirty="0" smtClean="0"/>
                        <a:t>788914</a:t>
                      </a:r>
                      <a:endParaRPr lang="en-US" sz="3200" dirty="0"/>
                    </a:p>
                  </a:txBody>
                  <a:tcPr marL="173403" marR="173403" marT="65024" marB="65024"/>
                </a:tc>
                <a:tc>
                  <a:txBody>
                    <a:bodyPr/>
                    <a:lstStyle/>
                    <a:p>
                      <a:r>
                        <a:rPr lang="nl-NL" sz="3200" dirty="0" smtClean="0"/>
                        <a:t>ASM</a:t>
                      </a:r>
                      <a:endParaRPr lang="en-US" sz="3200" dirty="0"/>
                    </a:p>
                  </a:txBody>
                  <a:tcPr marL="173403" marR="173403" marT="65024" marB="65024"/>
                </a:tc>
                <a:tc>
                  <a:txBody>
                    <a:bodyPr/>
                    <a:lstStyle/>
                    <a:p>
                      <a:r>
                        <a:rPr lang="nl-NL" sz="3200" dirty="0" smtClean="0"/>
                        <a:t>676</a:t>
                      </a:r>
                      <a:endParaRPr lang="en-US" sz="3200" dirty="0"/>
                    </a:p>
                  </a:txBody>
                  <a:tcPr marL="173403" marR="173403" marT="65024" marB="65024"/>
                </a:tc>
                <a:tc>
                  <a:txBody>
                    <a:bodyPr/>
                    <a:lstStyle/>
                    <a:p>
                      <a:r>
                        <a:rPr lang="nl-NL" sz="3200" dirty="0" smtClean="0"/>
                        <a:t>zwaluw</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26</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extLst>
                  <a:ext uri="{0D108BD9-81ED-4DB2-BD59-A6C34878D82A}">
                    <a16:rowId xmlns:a16="http://schemas.microsoft.com/office/drawing/2014/main" val="10006"/>
                  </a:ext>
                </a:extLst>
              </a:tr>
              <a:tr h="608946">
                <a:tc>
                  <a:txBody>
                    <a:bodyPr/>
                    <a:lstStyle/>
                    <a:p>
                      <a:r>
                        <a:rPr lang="en-US" sz="3200" dirty="0" smtClean="0"/>
                        <a:t>157762</a:t>
                      </a:r>
                      <a:endParaRPr lang="en-US" sz="3200" dirty="0"/>
                    </a:p>
                  </a:txBody>
                  <a:tcPr marL="173403" marR="173403" marT="65024" marB="65024"/>
                </a:tc>
                <a:tc>
                  <a:txBody>
                    <a:bodyPr/>
                    <a:lstStyle/>
                    <a:p>
                      <a:r>
                        <a:rPr lang="nl-NL" sz="3200" dirty="0" smtClean="0"/>
                        <a:t>HVN</a:t>
                      </a:r>
                      <a:endParaRPr lang="en-US" sz="3200" dirty="0"/>
                    </a:p>
                  </a:txBody>
                  <a:tcPr marL="173403" marR="173403" marT="65024" marB="65024"/>
                </a:tc>
                <a:tc>
                  <a:txBody>
                    <a:bodyPr/>
                    <a:lstStyle/>
                    <a:p>
                      <a:r>
                        <a:rPr lang="nl-NL" sz="3200" dirty="0" smtClean="0"/>
                        <a:t>9482</a:t>
                      </a:r>
                      <a:endParaRPr lang="en-US" sz="3200" dirty="0"/>
                    </a:p>
                  </a:txBody>
                  <a:tcPr marL="173403" marR="173403" marT="65024" marB="65024"/>
                </a:tc>
                <a:tc>
                  <a:txBody>
                    <a:bodyPr/>
                    <a:lstStyle/>
                    <a:p>
                      <a:r>
                        <a:rPr lang="nl-NL" sz="3200" dirty="0" smtClean="0"/>
                        <a:t>wie</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6</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extLst>
                  <a:ext uri="{0D108BD9-81ED-4DB2-BD59-A6C34878D82A}">
                    <a16:rowId xmlns:a16="http://schemas.microsoft.com/office/drawing/2014/main" val="10007"/>
                  </a:ext>
                </a:extLst>
              </a:tr>
              <a:tr h="608946">
                <a:tc>
                  <a:txBody>
                    <a:bodyPr/>
                    <a:lstStyle/>
                    <a:p>
                      <a:r>
                        <a:rPr lang="en-US" sz="3200" dirty="0" smtClean="0"/>
                        <a:t>946681</a:t>
                      </a:r>
                      <a:endParaRPr lang="en-US" sz="3200" dirty="0"/>
                    </a:p>
                  </a:txBody>
                  <a:tcPr marL="173403" marR="173403" marT="65024" marB="65024"/>
                </a:tc>
                <a:tc>
                  <a:txBody>
                    <a:bodyPr/>
                    <a:lstStyle/>
                    <a:p>
                      <a:r>
                        <a:rPr lang="nl-NL" sz="3200" dirty="0" smtClean="0"/>
                        <a:t>DHG</a:t>
                      </a:r>
                      <a:endParaRPr lang="en-US" sz="3200" dirty="0"/>
                    </a:p>
                  </a:txBody>
                  <a:tcPr marL="173403" marR="173403" marT="65024" marB="65024"/>
                </a:tc>
                <a:tc>
                  <a:txBody>
                    <a:bodyPr/>
                    <a:lstStyle/>
                    <a:p>
                      <a:r>
                        <a:rPr lang="nl-NL" sz="3200" dirty="0" smtClean="0"/>
                        <a:t>42</a:t>
                      </a:r>
                      <a:endParaRPr lang="en-US" sz="3200" dirty="0"/>
                    </a:p>
                  </a:txBody>
                  <a:tcPr marL="173403" marR="173403" marT="65024" marB="65024"/>
                </a:tc>
                <a:tc>
                  <a:txBody>
                    <a:bodyPr/>
                    <a:lstStyle/>
                    <a:p>
                      <a:r>
                        <a:rPr lang="nl-NL" sz="3200" dirty="0" smtClean="0"/>
                        <a:t>rond</a:t>
                      </a:r>
                      <a:endParaRPr lang="en-US" sz="3200" dirty="0"/>
                    </a:p>
                  </a:txBody>
                  <a:tcPr marL="173403" marR="173403" marT="65024" marB="65024"/>
                </a:tc>
                <a:tc>
                  <a:txBody>
                    <a:bodyPr/>
                    <a:lstStyle/>
                    <a:p>
                      <a:r>
                        <a:rPr lang="nl-NL" sz="3200" dirty="0" smtClean="0"/>
                        <a:t>1</a:t>
                      </a:r>
                      <a:endParaRPr lang="en-US" sz="3200" dirty="0"/>
                    </a:p>
                  </a:txBody>
                  <a:tcPr marL="173403" marR="173403" marT="65024" marB="65024"/>
                </a:tc>
                <a:tc>
                  <a:txBody>
                    <a:bodyPr/>
                    <a:lstStyle/>
                    <a:p>
                      <a:r>
                        <a:rPr lang="nl-NL" sz="3200" dirty="0" smtClean="0"/>
                        <a:t>31</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extLst>
                  <a:ext uri="{0D108BD9-81ED-4DB2-BD59-A6C34878D82A}">
                    <a16:rowId xmlns:a16="http://schemas.microsoft.com/office/drawing/2014/main" val="10008"/>
                  </a:ext>
                </a:extLst>
              </a:tr>
              <a:tr h="608946">
                <a:tc>
                  <a:txBody>
                    <a:bodyPr/>
                    <a:lstStyle/>
                    <a:p>
                      <a:r>
                        <a:rPr lang="en-US" sz="3200" dirty="0" smtClean="0"/>
                        <a:t>-31539</a:t>
                      </a:r>
                      <a:endParaRPr lang="en-US" sz="3200" dirty="0"/>
                    </a:p>
                  </a:txBody>
                  <a:tcPr marL="173403" marR="173403" marT="65024" marB="65024"/>
                </a:tc>
                <a:tc>
                  <a:txBody>
                    <a:bodyPr/>
                    <a:lstStyle/>
                    <a:p>
                      <a:r>
                        <a:rPr lang="nl-NL" sz="3200" dirty="0" smtClean="0"/>
                        <a:t>WGN</a:t>
                      </a:r>
                      <a:endParaRPr lang="en-US" sz="3200" dirty="0"/>
                    </a:p>
                  </a:txBody>
                  <a:tcPr marL="173403" marR="173403" marT="65024" marB="65024"/>
                </a:tc>
                <a:tc>
                  <a:txBody>
                    <a:bodyPr/>
                    <a:lstStyle/>
                    <a:p>
                      <a:r>
                        <a:rPr lang="nl-NL" sz="3200" dirty="0" smtClean="0"/>
                        <a:t>2423</a:t>
                      </a:r>
                      <a:endParaRPr lang="en-US" sz="3200" dirty="0"/>
                    </a:p>
                  </a:txBody>
                  <a:tcPr marL="173403" marR="173403" marT="65024" marB="65024"/>
                </a:tc>
                <a:tc>
                  <a:txBody>
                    <a:bodyPr/>
                    <a:lstStyle/>
                    <a:p>
                      <a:r>
                        <a:rPr lang="nl-NL" sz="3200" dirty="0" smtClean="0"/>
                        <a:t>bruin</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extLst>
                  <a:ext uri="{0D108BD9-81ED-4DB2-BD59-A6C34878D82A}">
                    <a16:rowId xmlns:a16="http://schemas.microsoft.com/office/drawing/2014/main" val="10009"/>
                  </a:ext>
                </a:extLst>
              </a:tr>
              <a:tr h="608946">
                <a:tc>
                  <a:txBody>
                    <a:bodyPr/>
                    <a:lstStyle/>
                    <a:p>
                      <a:r>
                        <a:rPr lang="en-US" sz="3200" dirty="0" smtClean="0"/>
                        <a:t>47338</a:t>
                      </a:r>
                      <a:endParaRPr lang="en-US" sz="3200" dirty="0"/>
                    </a:p>
                  </a:txBody>
                  <a:tcPr marL="173403" marR="173403" marT="65024" marB="65024"/>
                </a:tc>
                <a:tc>
                  <a:txBody>
                    <a:bodyPr/>
                    <a:lstStyle/>
                    <a:p>
                      <a:r>
                        <a:rPr lang="nl-NL" sz="3200" dirty="0" smtClean="0"/>
                        <a:t>HVN</a:t>
                      </a:r>
                      <a:endParaRPr lang="en-US" sz="3200" dirty="0"/>
                    </a:p>
                  </a:txBody>
                  <a:tcPr marL="173403" marR="173403" marT="65024" marB="65024"/>
                </a:tc>
                <a:tc>
                  <a:txBody>
                    <a:bodyPr/>
                    <a:lstStyle/>
                    <a:p>
                      <a:r>
                        <a:rPr lang="nl-NL" sz="3200" dirty="0" smtClean="0"/>
                        <a:t>54</a:t>
                      </a:r>
                      <a:endParaRPr lang="en-US" sz="3200" dirty="0"/>
                    </a:p>
                  </a:txBody>
                  <a:tcPr marL="173403" marR="173403" marT="65024" marB="65024"/>
                </a:tc>
                <a:tc>
                  <a:txBody>
                    <a:bodyPr/>
                    <a:lstStyle/>
                    <a:p>
                      <a:r>
                        <a:rPr lang="nl-NL" sz="3200" dirty="0" smtClean="0"/>
                        <a:t>hamer</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16</a:t>
                      </a:r>
                      <a:endParaRPr lang="en-US" sz="3200" dirty="0"/>
                    </a:p>
                  </a:txBody>
                  <a:tcPr marL="173403" marR="173403" marT="65024" marB="65024"/>
                </a:tc>
                <a:tc>
                  <a:txBody>
                    <a:bodyPr/>
                    <a:lstStyle/>
                    <a:p>
                      <a:r>
                        <a:rPr lang="nl-NL" sz="3200" dirty="0" smtClean="0"/>
                        <a:t>P</a:t>
                      </a:r>
                      <a:endParaRPr lang="en-US" sz="3200" dirty="0"/>
                    </a:p>
                  </a:txBody>
                  <a:tcPr marL="173403" marR="173403" marT="65024" marB="65024"/>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3133206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types of machine </a:t>
            </a:r>
            <a:r>
              <a:rPr lang="nl-NL" dirty="0" err="1" smtClean="0"/>
              <a:t>learning</a:t>
            </a:r>
            <a:endParaRPr lang="en-US" dirty="0"/>
          </a:p>
        </p:txBody>
      </p:sp>
      <p:sp>
        <p:nvSpPr>
          <p:cNvPr id="3" name="Text Placeholder 2"/>
          <p:cNvSpPr>
            <a:spLocks noGrp="1"/>
          </p:cNvSpPr>
          <p:nvPr>
            <p:ph type="body" sz="quarter" idx="10"/>
          </p:nvPr>
        </p:nvSpPr>
        <p:spPr>
          <a:xfrm>
            <a:off x="1917701" y="2603501"/>
            <a:ext cx="13230859" cy="5727700"/>
          </a:xfrm>
        </p:spPr>
        <p:txBody>
          <a:bodyPr>
            <a:normAutofit/>
          </a:bodyPr>
          <a:lstStyle/>
          <a:p>
            <a:r>
              <a:rPr lang="nl-NL" dirty="0" err="1" smtClean="0"/>
              <a:t>Supervised</a:t>
            </a:r>
            <a:endParaRPr lang="nl-NL" dirty="0" smtClean="0"/>
          </a:p>
          <a:p>
            <a:pPr lvl="1"/>
            <a:r>
              <a:rPr lang="nl-NL" dirty="0" smtClean="0"/>
              <a:t>Train </a:t>
            </a:r>
            <a:r>
              <a:rPr lang="nl-NL" dirty="0" err="1" smtClean="0"/>
              <a:t>and</a:t>
            </a:r>
            <a:r>
              <a:rPr lang="nl-NL" dirty="0" smtClean="0"/>
              <a:t> test model </a:t>
            </a:r>
            <a:r>
              <a:rPr lang="nl-NL" dirty="0" err="1" smtClean="0"/>
              <a:t>from</a:t>
            </a:r>
            <a:r>
              <a:rPr lang="nl-NL" dirty="0" smtClean="0"/>
              <a:t> </a:t>
            </a:r>
            <a:r>
              <a:rPr lang="nl-NL" dirty="0" err="1" smtClean="0"/>
              <a:t>known</a:t>
            </a:r>
            <a:r>
              <a:rPr lang="nl-NL" dirty="0" smtClean="0"/>
              <a:t> data (</a:t>
            </a:r>
            <a:r>
              <a:rPr lang="nl-NL" dirty="0" err="1" smtClean="0"/>
              <a:t>both</a:t>
            </a:r>
            <a:r>
              <a:rPr lang="nl-NL" dirty="0" smtClean="0"/>
              <a:t> features </a:t>
            </a:r>
            <a:r>
              <a:rPr lang="nl-NL" dirty="0" err="1" smtClean="0"/>
              <a:t>and</a:t>
            </a:r>
            <a:r>
              <a:rPr lang="nl-NL" dirty="0" smtClean="0"/>
              <a:t> target)</a:t>
            </a:r>
          </a:p>
          <a:p>
            <a:r>
              <a:rPr lang="nl-NL" dirty="0" err="1" smtClean="0"/>
              <a:t>Unsupervised</a:t>
            </a:r>
            <a:endParaRPr lang="nl-NL" dirty="0" smtClean="0"/>
          </a:p>
          <a:p>
            <a:pPr lvl="1"/>
            <a:r>
              <a:rPr lang="nl-NL" dirty="0" err="1" smtClean="0"/>
              <a:t>Analyze</a:t>
            </a:r>
            <a:r>
              <a:rPr lang="nl-NL" dirty="0" smtClean="0"/>
              <a:t> </a:t>
            </a:r>
            <a:r>
              <a:rPr lang="nl-NL" dirty="0" err="1" smtClean="0"/>
              <a:t>unlabeled</a:t>
            </a:r>
            <a:r>
              <a:rPr lang="nl-NL" dirty="0" smtClean="0"/>
              <a:t> data – </a:t>
            </a:r>
            <a:r>
              <a:rPr lang="nl-NL" dirty="0" err="1" smtClean="0"/>
              <a:t>see</a:t>
            </a:r>
            <a:r>
              <a:rPr lang="nl-NL" dirty="0" smtClean="0"/>
              <a:t> </a:t>
            </a:r>
            <a:r>
              <a:rPr lang="nl-NL" dirty="0" err="1" smtClean="0"/>
              <a:t>if</a:t>
            </a:r>
            <a:r>
              <a:rPr lang="nl-NL" dirty="0" smtClean="0"/>
              <a:t> </a:t>
            </a:r>
            <a:r>
              <a:rPr lang="nl-NL" dirty="0" err="1" smtClean="0"/>
              <a:t>you</a:t>
            </a:r>
            <a:r>
              <a:rPr lang="nl-NL" dirty="0" smtClean="0"/>
              <a:t> </a:t>
            </a:r>
            <a:r>
              <a:rPr lang="nl-NL" dirty="0" err="1" smtClean="0"/>
              <a:t>can</a:t>
            </a:r>
            <a:r>
              <a:rPr lang="nl-NL" dirty="0" smtClean="0"/>
              <a:t> </a:t>
            </a:r>
            <a:r>
              <a:rPr lang="nl-NL" dirty="0" err="1" smtClean="0"/>
              <a:t>find</a:t>
            </a:r>
            <a:r>
              <a:rPr lang="nl-NL" dirty="0" smtClean="0"/>
              <a:t> </a:t>
            </a:r>
            <a:r>
              <a:rPr lang="nl-NL" dirty="0" err="1" smtClean="0"/>
              <a:t>anything</a:t>
            </a:r>
            <a:endParaRPr lang="nl-NL" dirty="0" smtClean="0"/>
          </a:p>
          <a:p>
            <a:r>
              <a:rPr lang="nl-NL" dirty="0" smtClean="0"/>
              <a:t>Semi-</a:t>
            </a:r>
            <a:r>
              <a:rPr lang="nl-NL" dirty="0" err="1" smtClean="0"/>
              <a:t>Supervised</a:t>
            </a:r>
            <a:endParaRPr lang="nl-NL" dirty="0" smtClean="0"/>
          </a:p>
          <a:p>
            <a:pPr lvl="1"/>
            <a:r>
              <a:rPr lang="nl-NL" dirty="0" smtClean="0"/>
              <a:t>Interactive flow, for </a:t>
            </a:r>
            <a:r>
              <a:rPr lang="nl-NL" dirty="0" err="1" smtClean="0"/>
              <a:t>example</a:t>
            </a:r>
            <a:r>
              <a:rPr lang="nl-NL" dirty="0" smtClean="0"/>
              <a:t> human </a:t>
            </a:r>
            <a:r>
              <a:rPr lang="nl-NL" dirty="0" err="1" smtClean="0"/>
              <a:t>identifying</a:t>
            </a:r>
            <a:r>
              <a:rPr lang="nl-NL" dirty="0" smtClean="0"/>
              <a:t> clusters</a:t>
            </a:r>
          </a:p>
          <a:p>
            <a:r>
              <a:rPr lang="nl-NL" dirty="0" err="1" smtClean="0"/>
              <a:t>Reinforcement</a:t>
            </a:r>
            <a:endParaRPr lang="nl-NL" dirty="0" smtClean="0"/>
          </a:p>
          <a:p>
            <a:pPr lvl="1"/>
            <a:r>
              <a:rPr lang="nl-NL" dirty="0" err="1" smtClean="0"/>
              <a:t>Continuously</a:t>
            </a:r>
            <a:r>
              <a:rPr lang="nl-NL" dirty="0" smtClean="0"/>
              <a:t> </a:t>
            </a:r>
            <a:r>
              <a:rPr lang="nl-NL" dirty="0" err="1" smtClean="0"/>
              <a:t>improve</a:t>
            </a:r>
            <a:r>
              <a:rPr lang="nl-NL" dirty="0" smtClean="0"/>
              <a:t> </a:t>
            </a:r>
            <a:r>
              <a:rPr lang="nl-NL" dirty="0" err="1" smtClean="0"/>
              <a:t>algorithm</a:t>
            </a:r>
            <a:r>
              <a:rPr lang="nl-NL" dirty="0" smtClean="0"/>
              <a:t> (model) as time </a:t>
            </a:r>
            <a:r>
              <a:rPr lang="nl-NL" dirty="0" err="1" smtClean="0"/>
              <a:t>progresses</a:t>
            </a:r>
            <a:r>
              <a:rPr lang="nl-NL" dirty="0" smtClean="0"/>
              <a:t>, </a:t>
            </a:r>
            <a:r>
              <a:rPr lang="nl-NL" dirty="0" err="1" smtClean="0"/>
              <a:t>based</a:t>
            </a:r>
            <a:r>
              <a:rPr lang="nl-NL" dirty="0" smtClean="0"/>
              <a:t> on new </a:t>
            </a:r>
            <a:r>
              <a:rPr lang="nl-NL" dirty="0" err="1" smtClean="0"/>
              <a:t>experience</a:t>
            </a:r>
            <a:endParaRPr lang="nl-NL" dirty="0"/>
          </a:p>
        </p:txBody>
      </p:sp>
    </p:spTree>
    <p:extLst>
      <p:ext uri="{BB962C8B-B14F-4D97-AF65-F5344CB8AC3E}">
        <p14:creationId xmlns:p14="http://schemas.microsoft.com/office/powerpoint/2010/main" val="19339083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machine </a:t>
            </a:r>
            <a:r>
              <a:rPr lang="nl-NL" dirty="0" err="1" smtClean="0"/>
              <a:t>learning</a:t>
            </a:r>
            <a:r>
              <a:rPr lang="nl-NL" dirty="0" smtClean="0"/>
              <a:t> </a:t>
            </a:r>
            <a:r>
              <a:rPr lang="nl-NL" dirty="0" err="1" smtClean="0"/>
              <a:t>algorithms</a:t>
            </a:r>
            <a:endParaRPr lang="en-US" dirty="0"/>
          </a:p>
        </p:txBody>
      </p:sp>
      <p:sp>
        <p:nvSpPr>
          <p:cNvPr id="3" name="Text Placeholder 2"/>
          <p:cNvSpPr>
            <a:spLocks noGrp="1"/>
          </p:cNvSpPr>
          <p:nvPr>
            <p:ph type="body" sz="quarter" idx="10"/>
          </p:nvPr>
        </p:nvSpPr>
        <p:spPr>
          <a:xfrm>
            <a:off x="1917701" y="1757082"/>
            <a:ext cx="13230859" cy="7745506"/>
          </a:xfrm>
        </p:spPr>
        <p:txBody>
          <a:bodyPr>
            <a:normAutofit fontScale="92500" lnSpcReduction="10000"/>
          </a:bodyPr>
          <a:lstStyle/>
          <a:p>
            <a:r>
              <a:rPr lang="nl-NL" dirty="0" smtClean="0"/>
              <a:t>Clustering</a:t>
            </a:r>
          </a:p>
          <a:p>
            <a:pPr lvl="1"/>
            <a:r>
              <a:rPr lang="nl-NL" sz="2800" dirty="0" err="1"/>
              <a:t>Hierarchical</a:t>
            </a:r>
            <a:r>
              <a:rPr lang="nl-NL" sz="2800" dirty="0"/>
              <a:t> k-means, </a:t>
            </a:r>
            <a:r>
              <a:rPr lang="en-US" sz="2800" dirty="0"/>
              <a:t>Orthogonal Partitioning Clustering, Expectation-Maximization</a:t>
            </a:r>
            <a:endParaRPr lang="nl-NL" sz="2800" dirty="0"/>
          </a:p>
          <a:p>
            <a:r>
              <a:rPr lang="nl-NL" dirty="0" smtClean="0"/>
              <a:t>Feature </a:t>
            </a:r>
            <a:r>
              <a:rPr lang="nl-NL" dirty="0" err="1" smtClean="0"/>
              <a:t>Extraction</a:t>
            </a:r>
            <a:r>
              <a:rPr lang="nl-NL" dirty="0" smtClean="0"/>
              <a:t>/</a:t>
            </a:r>
            <a:r>
              <a:rPr lang="nl-NL" dirty="0" err="1" smtClean="0"/>
              <a:t>Attribute</a:t>
            </a:r>
            <a:r>
              <a:rPr lang="nl-NL" dirty="0" smtClean="0"/>
              <a:t> </a:t>
            </a:r>
            <a:r>
              <a:rPr lang="nl-NL" dirty="0" err="1" smtClean="0"/>
              <a:t>Importance</a:t>
            </a:r>
            <a:r>
              <a:rPr lang="nl-NL" dirty="0" smtClean="0"/>
              <a:t>/</a:t>
            </a:r>
            <a:r>
              <a:rPr lang="nl-NL" dirty="0" err="1" smtClean="0"/>
              <a:t>Principal</a:t>
            </a:r>
            <a:r>
              <a:rPr lang="nl-NL" dirty="0" smtClean="0"/>
              <a:t> Component Analysis</a:t>
            </a:r>
          </a:p>
          <a:p>
            <a:r>
              <a:rPr lang="nl-NL" dirty="0" err="1" smtClean="0"/>
              <a:t>Classification</a:t>
            </a:r>
            <a:endParaRPr lang="nl-NL" dirty="0" smtClean="0"/>
          </a:p>
          <a:p>
            <a:pPr lvl="1"/>
            <a:r>
              <a:rPr lang="nl-NL" sz="2800" dirty="0" err="1" smtClean="0"/>
              <a:t>Decision</a:t>
            </a:r>
            <a:r>
              <a:rPr lang="nl-NL" sz="2800" dirty="0" smtClean="0"/>
              <a:t> Tree, </a:t>
            </a:r>
            <a:r>
              <a:rPr lang="nl-NL" sz="2800" dirty="0" err="1" smtClean="0"/>
              <a:t>Naïve</a:t>
            </a:r>
            <a:r>
              <a:rPr lang="nl-NL" sz="2800" dirty="0" smtClean="0"/>
              <a:t> Bayes, Random </a:t>
            </a:r>
            <a:r>
              <a:rPr lang="nl-NL" sz="2800" dirty="0" err="1" smtClean="0"/>
              <a:t>Forest</a:t>
            </a:r>
            <a:r>
              <a:rPr lang="nl-NL" sz="2800" dirty="0" smtClean="0"/>
              <a:t>, </a:t>
            </a:r>
            <a:r>
              <a:rPr lang="nl-NL" sz="2800" dirty="0" err="1" smtClean="0"/>
              <a:t>Logistic</a:t>
            </a:r>
            <a:r>
              <a:rPr lang="nl-NL" sz="2800" dirty="0" smtClean="0"/>
              <a:t> </a:t>
            </a:r>
            <a:r>
              <a:rPr lang="nl-NL" sz="2800" dirty="0" err="1" smtClean="0"/>
              <a:t>Regression</a:t>
            </a:r>
            <a:r>
              <a:rPr lang="nl-NL" sz="2800" dirty="0" smtClean="0"/>
              <a:t>, Support Vector Machine</a:t>
            </a:r>
          </a:p>
          <a:p>
            <a:r>
              <a:rPr lang="nl-NL" dirty="0" err="1" smtClean="0"/>
              <a:t>Regression</a:t>
            </a:r>
            <a:endParaRPr lang="nl-NL" dirty="0" smtClean="0"/>
          </a:p>
          <a:p>
            <a:pPr lvl="1"/>
            <a:r>
              <a:rPr lang="nl-NL" sz="2800" dirty="0" smtClean="0"/>
              <a:t>Multiple </a:t>
            </a:r>
            <a:r>
              <a:rPr lang="nl-NL" sz="2800" dirty="0" err="1" smtClean="0"/>
              <a:t>Regression</a:t>
            </a:r>
            <a:r>
              <a:rPr lang="nl-NL" sz="2800" dirty="0" smtClean="0"/>
              <a:t>, Support Vector Machine, </a:t>
            </a:r>
            <a:r>
              <a:rPr lang="nl-NL" sz="2800" dirty="0" err="1" smtClean="0"/>
              <a:t>Linear</a:t>
            </a:r>
            <a:r>
              <a:rPr lang="nl-NL" sz="2800" dirty="0" smtClean="0"/>
              <a:t> Model, LASSO, </a:t>
            </a:r>
            <a:br>
              <a:rPr lang="nl-NL" sz="2800" dirty="0" smtClean="0"/>
            </a:br>
            <a:r>
              <a:rPr lang="nl-NL" sz="2800" dirty="0" smtClean="0"/>
              <a:t>Random </a:t>
            </a:r>
            <a:r>
              <a:rPr lang="nl-NL" sz="2800" dirty="0" err="1" smtClean="0"/>
              <a:t>Forest</a:t>
            </a:r>
            <a:r>
              <a:rPr lang="nl-NL" sz="2800" dirty="0" smtClean="0"/>
              <a:t>, </a:t>
            </a:r>
            <a:r>
              <a:rPr lang="nl-NL" sz="2800" dirty="0" err="1" smtClean="0"/>
              <a:t>Ridgre</a:t>
            </a:r>
            <a:r>
              <a:rPr lang="nl-NL" sz="2800" dirty="0" smtClean="0"/>
              <a:t> </a:t>
            </a:r>
            <a:r>
              <a:rPr lang="nl-NL" sz="2800" dirty="0" err="1" smtClean="0"/>
              <a:t>Regression</a:t>
            </a:r>
            <a:r>
              <a:rPr lang="nl-NL" sz="2800" dirty="0" smtClean="0"/>
              <a:t>, </a:t>
            </a:r>
            <a:r>
              <a:rPr lang="nl-NL" sz="2800" dirty="0" err="1" smtClean="0"/>
              <a:t>Generalized</a:t>
            </a:r>
            <a:r>
              <a:rPr lang="nl-NL" sz="2800" dirty="0" smtClean="0"/>
              <a:t> </a:t>
            </a:r>
            <a:r>
              <a:rPr lang="nl-NL" sz="2800" dirty="0" err="1" smtClean="0"/>
              <a:t>Linear</a:t>
            </a:r>
            <a:r>
              <a:rPr lang="nl-NL" sz="2800" dirty="0" smtClean="0"/>
              <a:t> Model, </a:t>
            </a:r>
            <a:br>
              <a:rPr lang="nl-NL" sz="2800" dirty="0" smtClean="0"/>
            </a:br>
            <a:r>
              <a:rPr lang="nl-NL" sz="2800" dirty="0" err="1" smtClean="0"/>
              <a:t>Stepwise</a:t>
            </a:r>
            <a:r>
              <a:rPr lang="nl-NL" sz="2800" dirty="0" smtClean="0"/>
              <a:t> </a:t>
            </a:r>
            <a:r>
              <a:rPr lang="nl-NL" sz="2800" dirty="0" err="1" smtClean="0"/>
              <a:t>Linear</a:t>
            </a:r>
            <a:r>
              <a:rPr lang="nl-NL" sz="2800" dirty="0" smtClean="0"/>
              <a:t> </a:t>
            </a:r>
            <a:r>
              <a:rPr lang="nl-NL" sz="2800" dirty="0" err="1" smtClean="0"/>
              <a:t>Regression</a:t>
            </a:r>
            <a:endParaRPr lang="nl-NL" sz="2800" dirty="0" smtClean="0"/>
          </a:p>
          <a:p>
            <a:r>
              <a:rPr lang="nl-NL" dirty="0" smtClean="0"/>
              <a:t>Association &amp; </a:t>
            </a:r>
            <a:r>
              <a:rPr lang="nl-NL" dirty="0" err="1" smtClean="0"/>
              <a:t>Collaborative</a:t>
            </a:r>
            <a:r>
              <a:rPr lang="nl-NL" dirty="0" smtClean="0"/>
              <a:t> Filtering </a:t>
            </a:r>
            <a:br>
              <a:rPr lang="nl-NL" dirty="0" smtClean="0"/>
            </a:br>
            <a:r>
              <a:rPr lang="nl-NL" dirty="0" smtClean="0"/>
              <a:t>(market basket analysis, </a:t>
            </a:r>
            <a:r>
              <a:rPr lang="nl-NL" dirty="0" err="1" smtClean="0"/>
              <a:t>apriori</a:t>
            </a:r>
            <a:r>
              <a:rPr lang="nl-NL" dirty="0" smtClean="0"/>
              <a:t>)</a:t>
            </a:r>
          </a:p>
          <a:p>
            <a:r>
              <a:rPr lang="en-US" dirty="0"/>
              <a:t>Reinforcement Learning – brute force, value function,</a:t>
            </a:r>
            <a:br>
              <a:rPr lang="en-US" dirty="0"/>
            </a:br>
            <a:r>
              <a:rPr lang="en-US" dirty="0"/>
              <a:t>Monte Carlo, temporal difference, ..</a:t>
            </a:r>
            <a:endParaRPr lang="nl-NL" dirty="0"/>
          </a:p>
          <a:p>
            <a:r>
              <a:rPr lang="nl-NL" dirty="0" err="1" smtClean="0"/>
              <a:t>Neural</a:t>
            </a:r>
            <a:r>
              <a:rPr lang="nl-NL" dirty="0" smtClean="0"/>
              <a:t> </a:t>
            </a:r>
            <a:r>
              <a:rPr lang="nl-NL" dirty="0" err="1" smtClean="0"/>
              <a:t>network</a:t>
            </a:r>
            <a:r>
              <a:rPr lang="nl-NL" dirty="0"/>
              <a:t> </a:t>
            </a:r>
            <a:r>
              <a:rPr lang="nl-NL" dirty="0" err="1" smtClean="0"/>
              <a:t>and</a:t>
            </a:r>
            <a:r>
              <a:rPr lang="nl-NL" dirty="0" smtClean="0"/>
              <a:t> </a:t>
            </a:r>
            <a:r>
              <a:rPr lang="nl-NL" dirty="0" err="1" smtClean="0"/>
              <a:t>Deep</a:t>
            </a:r>
            <a:r>
              <a:rPr lang="nl-NL" dirty="0" smtClean="0"/>
              <a:t> Learning </a:t>
            </a:r>
            <a:r>
              <a:rPr lang="nl-NL" dirty="0" err="1" smtClean="0"/>
              <a:t>with</a:t>
            </a:r>
            <a:r>
              <a:rPr lang="nl-NL" dirty="0" smtClean="0"/>
              <a:t> </a:t>
            </a:r>
            <a:br>
              <a:rPr lang="nl-NL" dirty="0" smtClean="0"/>
            </a:br>
            <a:r>
              <a:rPr lang="nl-NL" dirty="0" err="1" smtClean="0"/>
              <a:t>Deep</a:t>
            </a:r>
            <a:r>
              <a:rPr lang="nl-NL" dirty="0" smtClean="0"/>
              <a:t> </a:t>
            </a:r>
            <a:r>
              <a:rPr lang="nl-NL" dirty="0" err="1" smtClean="0"/>
              <a:t>Neural</a:t>
            </a:r>
            <a:r>
              <a:rPr lang="nl-NL" dirty="0" smtClean="0"/>
              <a:t> Network</a:t>
            </a:r>
          </a:p>
          <a:p>
            <a:pPr lvl="1"/>
            <a:r>
              <a:rPr lang="nl-NL" dirty="0" err="1" smtClean="0"/>
              <a:t>Can</a:t>
            </a:r>
            <a:r>
              <a:rPr lang="nl-NL" dirty="0" smtClean="0"/>
              <a:t> </a:t>
            </a:r>
            <a:r>
              <a:rPr lang="nl-NL" dirty="0" err="1" smtClean="0"/>
              <a:t>be</a:t>
            </a:r>
            <a:r>
              <a:rPr lang="nl-NL" dirty="0" smtClean="0"/>
              <a:t> </a:t>
            </a:r>
            <a:r>
              <a:rPr lang="nl-NL" dirty="0" err="1" smtClean="0"/>
              <a:t>used</a:t>
            </a:r>
            <a:r>
              <a:rPr lang="nl-NL" dirty="0" smtClean="0"/>
              <a:t> for </a:t>
            </a:r>
            <a:r>
              <a:rPr lang="nl-NL" dirty="0" err="1" smtClean="0"/>
              <a:t>many</a:t>
            </a:r>
            <a:r>
              <a:rPr lang="nl-NL" dirty="0" smtClean="0"/>
              <a:t> different </a:t>
            </a:r>
            <a:r>
              <a:rPr lang="nl-NL" dirty="0" err="1" smtClean="0"/>
              <a:t>use</a:t>
            </a:r>
            <a:r>
              <a:rPr lang="nl-NL" dirty="0" smtClean="0"/>
              <a:t> cases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7817" y="4998720"/>
            <a:ext cx="5470021" cy="410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0333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Modeling</a:t>
            </a:r>
            <a:r>
              <a:rPr lang="nl-NL" dirty="0" smtClean="0"/>
              <a:t> </a:t>
            </a:r>
            <a:r>
              <a:rPr lang="nl-NL" dirty="0" err="1" smtClean="0"/>
              <a:t>phase</a:t>
            </a:r>
            <a:endParaRPr lang="en-US" dirty="0"/>
          </a:p>
        </p:txBody>
      </p:sp>
      <p:sp>
        <p:nvSpPr>
          <p:cNvPr id="3" name="Text Placeholder 2"/>
          <p:cNvSpPr>
            <a:spLocks noGrp="1"/>
          </p:cNvSpPr>
          <p:nvPr>
            <p:ph type="body" sz="quarter" idx="10"/>
          </p:nvPr>
        </p:nvSpPr>
        <p:spPr>
          <a:xfrm>
            <a:off x="1917701" y="2603501"/>
            <a:ext cx="13230859" cy="5727700"/>
          </a:xfrm>
        </p:spPr>
        <p:txBody>
          <a:bodyPr>
            <a:normAutofit lnSpcReduction="10000"/>
          </a:bodyPr>
          <a:lstStyle/>
          <a:p>
            <a:r>
              <a:rPr lang="nl-NL" dirty="0" smtClean="0"/>
              <a:t>Select a model </a:t>
            </a:r>
            <a:r>
              <a:rPr lang="nl-NL" dirty="0" err="1" smtClean="0"/>
              <a:t>to</a:t>
            </a:r>
            <a:r>
              <a:rPr lang="nl-NL" dirty="0" smtClean="0"/>
              <a:t> </a:t>
            </a:r>
            <a:r>
              <a:rPr lang="nl-NL" dirty="0" err="1" smtClean="0"/>
              <a:t>try</a:t>
            </a:r>
            <a:r>
              <a:rPr lang="nl-NL" dirty="0" smtClean="0"/>
              <a:t> </a:t>
            </a:r>
            <a:r>
              <a:rPr lang="nl-NL" dirty="0" err="1" smtClean="0"/>
              <a:t>to</a:t>
            </a:r>
            <a:r>
              <a:rPr lang="nl-NL" dirty="0" smtClean="0"/>
              <a:t> </a:t>
            </a:r>
            <a:r>
              <a:rPr lang="nl-NL" dirty="0" err="1" smtClean="0"/>
              <a:t>create</a:t>
            </a:r>
            <a:r>
              <a:rPr lang="nl-NL" dirty="0" smtClean="0"/>
              <a:t> a fit </a:t>
            </a:r>
            <a:r>
              <a:rPr lang="nl-NL" dirty="0" err="1" smtClean="0"/>
              <a:t>with</a:t>
            </a:r>
            <a:r>
              <a:rPr lang="nl-NL" dirty="0" smtClean="0"/>
              <a:t> (</a:t>
            </a:r>
            <a:r>
              <a:rPr lang="nl-NL" dirty="0" err="1" smtClean="0"/>
              <a:t>predict</a:t>
            </a:r>
            <a:r>
              <a:rPr lang="nl-NL" dirty="0" smtClean="0"/>
              <a:t> target well)</a:t>
            </a:r>
          </a:p>
          <a:p>
            <a:r>
              <a:rPr lang="nl-NL" dirty="0" smtClean="0"/>
              <a:t>Set </a:t>
            </a:r>
            <a:r>
              <a:rPr lang="nl-NL" dirty="0" err="1" smtClean="0"/>
              <a:t>configuration</a:t>
            </a:r>
            <a:r>
              <a:rPr lang="nl-NL" dirty="0" smtClean="0"/>
              <a:t> parameters for model</a:t>
            </a:r>
          </a:p>
          <a:p>
            <a:r>
              <a:rPr lang="nl-NL" dirty="0" err="1" smtClean="0"/>
              <a:t>Divide</a:t>
            </a:r>
            <a:r>
              <a:rPr lang="nl-NL" dirty="0" smtClean="0"/>
              <a:t> data in training set </a:t>
            </a:r>
            <a:r>
              <a:rPr lang="nl-NL" dirty="0" err="1" smtClean="0"/>
              <a:t>and</a:t>
            </a:r>
            <a:r>
              <a:rPr lang="nl-NL" dirty="0" smtClean="0"/>
              <a:t> test set</a:t>
            </a:r>
          </a:p>
          <a:p>
            <a:r>
              <a:rPr lang="nl-NL" dirty="0" smtClean="0"/>
              <a:t>Train model </a:t>
            </a:r>
            <a:r>
              <a:rPr lang="nl-NL" dirty="0" err="1" smtClean="0"/>
              <a:t>with</a:t>
            </a:r>
            <a:r>
              <a:rPr lang="nl-NL" dirty="0" smtClean="0"/>
              <a:t> training set</a:t>
            </a:r>
          </a:p>
          <a:p>
            <a:r>
              <a:rPr lang="nl-NL" dirty="0" err="1" smtClean="0"/>
              <a:t>Evaluate</a:t>
            </a:r>
            <a:r>
              <a:rPr lang="nl-NL" dirty="0" smtClean="0"/>
              <a:t> performance of </a:t>
            </a:r>
            <a:r>
              <a:rPr lang="nl-NL" dirty="0" err="1" smtClean="0"/>
              <a:t>trained</a:t>
            </a:r>
            <a:r>
              <a:rPr lang="nl-NL" dirty="0" smtClean="0"/>
              <a:t> model on </a:t>
            </a:r>
            <a:r>
              <a:rPr lang="nl-NL" dirty="0" err="1" smtClean="0"/>
              <a:t>the</a:t>
            </a:r>
            <a:r>
              <a:rPr lang="nl-NL" dirty="0" smtClean="0"/>
              <a:t> test set</a:t>
            </a:r>
          </a:p>
          <a:p>
            <a:pPr lvl="1"/>
            <a:r>
              <a:rPr lang="nl-NL" dirty="0" err="1" smtClean="0"/>
              <a:t>Confusion</a:t>
            </a:r>
            <a:r>
              <a:rPr lang="nl-NL" dirty="0" smtClean="0"/>
              <a:t> matrix, </a:t>
            </a:r>
            <a:r>
              <a:rPr lang="nl-NL" dirty="0" err="1" smtClean="0"/>
              <a:t>mean</a:t>
            </a:r>
            <a:r>
              <a:rPr lang="nl-NL" dirty="0" smtClean="0"/>
              <a:t> square error, support, lift, </a:t>
            </a:r>
            <a:r>
              <a:rPr lang="nl-NL" dirty="0" err="1" smtClean="0"/>
              <a:t>false</a:t>
            </a:r>
            <a:r>
              <a:rPr lang="nl-NL" dirty="0" smtClean="0"/>
              <a:t> </a:t>
            </a:r>
            <a:r>
              <a:rPr lang="nl-NL" dirty="0" err="1" smtClean="0"/>
              <a:t>positives</a:t>
            </a:r>
            <a:r>
              <a:rPr lang="nl-NL" dirty="0" smtClean="0"/>
              <a:t>, </a:t>
            </a:r>
            <a:r>
              <a:rPr lang="nl-NL" dirty="0" err="1" smtClean="0"/>
              <a:t>false</a:t>
            </a:r>
            <a:r>
              <a:rPr lang="nl-NL" dirty="0" smtClean="0"/>
              <a:t> </a:t>
            </a:r>
            <a:r>
              <a:rPr lang="nl-NL" dirty="0" err="1" smtClean="0"/>
              <a:t>negatives</a:t>
            </a:r>
            <a:r>
              <a:rPr lang="nl-NL" dirty="0" smtClean="0"/>
              <a:t> </a:t>
            </a:r>
          </a:p>
          <a:p>
            <a:r>
              <a:rPr lang="nl-NL" dirty="0" err="1" smtClean="0"/>
              <a:t>Optionally</a:t>
            </a:r>
            <a:r>
              <a:rPr lang="nl-NL" dirty="0" smtClean="0"/>
              <a:t>: </a:t>
            </a:r>
            <a:r>
              <a:rPr lang="nl-NL" dirty="0" err="1" smtClean="0"/>
              <a:t>tweak</a:t>
            </a:r>
            <a:r>
              <a:rPr lang="nl-NL" dirty="0" smtClean="0"/>
              <a:t> model parameters, </a:t>
            </a:r>
            <a:r>
              <a:rPr lang="nl-NL" dirty="0" err="1" smtClean="0"/>
              <a:t>add</a:t>
            </a:r>
            <a:r>
              <a:rPr lang="nl-NL" dirty="0" smtClean="0"/>
              <a:t> </a:t>
            </a:r>
            <a:r>
              <a:rPr lang="nl-NL" dirty="0" err="1" smtClean="0"/>
              <a:t>attributes</a:t>
            </a:r>
            <a:r>
              <a:rPr lang="nl-NL" dirty="0" smtClean="0"/>
              <a:t>, feed in more training data, </a:t>
            </a:r>
            <a:r>
              <a:rPr lang="nl-NL" dirty="0" err="1" smtClean="0"/>
              <a:t>choose</a:t>
            </a:r>
            <a:r>
              <a:rPr lang="nl-NL" dirty="0" smtClean="0"/>
              <a:t> different model</a:t>
            </a:r>
          </a:p>
          <a:p>
            <a:r>
              <a:rPr lang="nl-NL" dirty="0" err="1" smtClean="0"/>
              <a:t>Eventually</a:t>
            </a:r>
            <a:r>
              <a:rPr lang="nl-NL" dirty="0" smtClean="0"/>
              <a:t> (</a:t>
            </a:r>
            <a:r>
              <a:rPr lang="nl-NL" dirty="0" err="1" smtClean="0"/>
              <a:t>hopefully</a:t>
            </a:r>
            <a:r>
              <a:rPr lang="nl-NL" dirty="0" smtClean="0"/>
              <a:t>): </a:t>
            </a:r>
            <a:r>
              <a:rPr lang="nl-NL" dirty="0" err="1" smtClean="0"/>
              <a:t>pick</a:t>
            </a:r>
            <a:r>
              <a:rPr lang="nl-NL" dirty="0" smtClean="0"/>
              <a:t> model plus parameters plus </a:t>
            </a:r>
            <a:r>
              <a:rPr lang="nl-NL" dirty="0" err="1" smtClean="0"/>
              <a:t>attributes</a:t>
            </a:r>
            <a:r>
              <a:rPr lang="nl-NL" dirty="0" smtClean="0"/>
              <a:t> </a:t>
            </a:r>
            <a:br>
              <a:rPr lang="nl-NL" dirty="0" smtClean="0"/>
            </a:br>
            <a:r>
              <a:rPr lang="nl-NL" dirty="0" err="1" smtClean="0"/>
              <a:t>that</a:t>
            </a:r>
            <a:r>
              <a:rPr lang="nl-NL" dirty="0" smtClean="0"/>
              <a:t> </a:t>
            </a:r>
            <a:r>
              <a:rPr lang="nl-NL" dirty="0" err="1" smtClean="0"/>
              <a:t>will</a:t>
            </a:r>
            <a:r>
              <a:rPr lang="nl-NL" dirty="0" smtClean="0"/>
              <a:t> </a:t>
            </a:r>
            <a:r>
              <a:rPr lang="nl-NL" dirty="0" err="1" smtClean="0"/>
              <a:t>reliably</a:t>
            </a:r>
            <a:r>
              <a:rPr lang="nl-NL" dirty="0" smtClean="0"/>
              <a:t> </a:t>
            </a:r>
            <a:r>
              <a:rPr lang="nl-NL" dirty="0" err="1" smtClean="0"/>
              <a:t>predict</a:t>
            </a:r>
            <a:r>
              <a:rPr lang="nl-NL" dirty="0" smtClean="0"/>
              <a:t> </a:t>
            </a:r>
            <a:r>
              <a:rPr lang="nl-NL" dirty="0" err="1" smtClean="0"/>
              <a:t>the</a:t>
            </a:r>
            <a:r>
              <a:rPr lang="nl-NL" dirty="0" smtClean="0"/>
              <a:t> target </a:t>
            </a:r>
            <a:r>
              <a:rPr lang="nl-NL" dirty="0" err="1" smtClean="0"/>
              <a:t>variable</a:t>
            </a:r>
            <a:r>
              <a:rPr lang="nl-NL" dirty="0" smtClean="0"/>
              <a:t> </a:t>
            </a:r>
            <a:r>
              <a:rPr lang="nl-NL" dirty="0" err="1" smtClean="0"/>
              <a:t>given</a:t>
            </a:r>
            <a:r>
              <a:rPr lang="nl-NL" dirty="0" smtClean="0"/>
              <a:t> new data</a:t>
            </a:r>
            <a:endParaRPr lang="en-US" dirty="0"/>
          </a:p>
        </p:txBody>
      </p:sp>
      <p:pic>
        <p:nvPicPr>
          <p:cNvPr id="4" name="Picture 2" descr="Image result for iterativ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1339938" y="4331106"/>
            <a:ext cx="5935982" cy="1251411"/>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Image result for confusion matr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3560" y="2105909"/>
            <a:ext cx="3775073" cy="327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97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29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3860357" cy="1346288"/>
          </a:xfrm>
        </p:spPr>
        <p:txBody>
          <a:bodyPr/>
          <a:lstStyle/>
          <a:p>
            <a:r>
              <a:rPr lang="nl-NL" sz="4800" dirty="0" smtClean="0"/>
              <a:t>Optical Digit </a:t>
            </a:r>
            <a:r>
              <a:rPr lang="nl-NL" sz="4800" dirty="0" err="1" smtClean="0"/>
              <a:t>recognition</a:t>
            </a:r>
            <a:r>
              <a:rPr lang="nl-NL" sz="4800" dirty="0" smtClean="0"/>
              <a:t> == </a:t>
            </a:r>
            <a:r>
              <a:rPr lang="nl-NL" sz="4800" dirty="0" err="1" smtClean="0"/>
              <a:t>classification</a:t>
            </a:r>
            <a:endParaRPr lang="en-US" sz="48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570" y="1706563"/>
            <a:ext cx="4702175" cy="329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8127" y="252879"/>
            <a:ext cx="2119313" cy="1760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42" y="6916047"/>
            <a:ext cx="4252913" cy="2506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1848" y="6461145"/>
            <a:ext cx="4954424" cy="2738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oup 12"/>
          <p:cNvGrpSpPr/>
          <p:nvPr/>
        </p:nvGrpSpPr>
        <p:grpSpPr>
          <a:xfrm>
            <a:off x="12267509" y="4181095"/>
            <a:ext cx="5072754" cy="3052297"/>
            <a:chOff x="11797926" y="6106775"/>
            <a:chExt cx="5072754" cy="3052297"/>
          </a:xfrm>
        </p:grpSpPr>
        <p:pic>
          <p:nvPicPr>
            <p:cNvPr id="1126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75223" y="6846570"/>
              <a:ext cx="3853497" cy="2178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483783" y="6106775"/>
              <a:ext cx="1486304" cy="461665"/>
            </a:xfrm>
            <a:prstGeom prst="rect">
              <a:avLst/>
            </a:prstGeom>
            <a:noFill/>
          </p:spPr>
          <p:txBody>
            <a:bodyPr wrap="none" rtlCol="0">
              <a:spAutoFit/>
            </a:bodyPr>
            <a:lstStyle/>
            <a:p>
              <a:r>
                <a:rPr lang="nl-NL" dirty="0" err="1" smtClean="0"/>
                <a:t>Predicted</a:t>
              </a:r>
              <a:endParaRPr lang="en-US" dirty="0" err="1" smtClean="0"/>
            </a:p>
          </p:txBody>
        </p:sp>
        <p:sp>
          <p:nvSpPr>
            <p:cNvPr id="9" name="TextBox 8"/>
            <p:cNvSpPr txBox="1"/>
            <p:nvPr/>
          </p:nvSpPr>
          <p:spPr>
            <a:xfrm rot="16200000">
              <a:off x="11508424" y="7127118"/>
              <a:ext cx="1040670" cy="461665"/>
            </a:xfrm>
            <a:prstGeom prst="rect">
              <a:avLst/>
            </a:prstGeom>
            <a:noFill/>
          </p:spPr>
          <p:txBody>
            <a:bodyPr wrap="none" rtlCol="0">
              <a:spAutoFit/>
            </a:bodyPr>
            <a:lstStyle/>
            <a:p>
              <a:r>
                <a:rPr lang="nl-NL" dirty="0" err="1" smtClean="0"/>
                <a:t>Actual</a:t>
              </a:r>
              <a:endParaRPr lang="en-US" dirty="0" err="1" smtClean="0"/>
            </a:p>
          </p:txBody>
        </p:sp>
        <p:sp>
          <p:nvSpPr>
            <p:cNvPr id="5" name="TextBox 4"/>
            <p:cNvSpPr txBox="1"/>
            <p:nvPr/>
          </p:nvSpPr>
          <p:spPr>
            <a:xfrm>
              <a:off x="12514262" y="6431280"/>
              <a:ext cx="4356418" cy="461665"/>
            </a:xfrm>
            <a:prstGeom prst="rect">
              <a:avLst/>
            </a:prstGeom>
            <a:noFill/>
          </p:spPr>
          <p:txBody>
            <a:bodyPr wrap="square" rtlCol="0">
              <a:spAutoFit/>
            </a:bodyPr>
            <a:lstStyle/>
            <a:p>
              <a:r>
                <a:rPr lang="nl-NL" spc="600" dirty="0" smtClean="0"/>
                <a:t>0 1 2 3 4 5 6 7 8 9</a:t>
              </a:r>
              <a:endParaRPr lang="en-US" spc="600" dirty="0" err="1" smtClean="0"/>
            </a:p>
          </p:txBody>
        </p:sp>
        <p:sp>
          <p:nvSpPr>
            <p:cNvPr id="6" name="TextBox 5"/>
            <p:cNvSpPr txBox="1"/>
            <p:nvPr/>
          </p:nvSpPr>
          <p:spPr>
            <a:xfrm>
              <a:off x="12178982" y="6758415"/>
              <a:ext cx="292068" cy="2400657"/>
            </a:xfrm>
            <a:prstGeom prst="rect">
              <a:avLst/>
            </a:prstGeom>
            <a:noFill/>
          </p:spPr>
          <p:txBody>
            <a:bodyPr wrap="none" rtlCol="0">
              <a:spAutoFit/>
            </a:bodyPr>
            <a:lstStyle/>
            <a:p>
              <a:r>
                <a:rPr lang="nl-NL" sz="1500" dirty="0" smtClean="0"/>
                <a:t>0</a:t>
              </a:r>
            </a:p>
            <a:p>
              <a:r>
                <a:rPr lang="nl-NL" sz="1500" dirty="0" smtClean="0"/>
                <a:t>1</a:t>
              </a:r>
            </a:p>
            <a:p>
              <a:r>
                <a:rPr lang="nl-NL" sz="1500" dirty="0" smtClean="0"/>
                <a:t>2</a:t>
              </a:r>
            </a:p>
            <a:p>
              <a:r>
                <a:rPr lang="nl-NL" sz="1500" dirty="0" smtClean="0"/>
                <a:t>3</a:t>
              </a:r>
            </a:p>
            <a:p>
              <a:r>
                <a:rPr lang="nl-NL" sz="1500" dirty="0" smtClean="0"/>
                <a:t>4</a:t>
              </a:r>
            </a:p>
            <a:p>
              <a:r>
                <a:rPr lang="nl-NL" sz="1500" dirty="0" smtClean="0"/>
                <a:t>5</a:t>
              </a:r>
            </a:p>
            <a:p>
              <a:r>
                <a:rPr lang="nl-NL" sz="1500" dirty="0" smtClean="0"/>
                <a:t>6</a:t>
              </a:r>
            </a:p>
            <a:p>
              <a:r>
                <a:rPr lang="nl-NL" sz="1500" dirty="0" smtClean="0"/>
                <a:t>7</a:t>
              </a:r>
            </a:p>
            <a:p>
              <a:r>
                <a:rPr lang="nl-NL" sz="1500" dirty="0" smtClean="0"/>
                <a:t>8</a:t>
              </a:r>
            </a:p>
            <a:p>
              <a:r>
                <a:rPr lang="nl-NL" sz="1500" dirty="0"/>
                <a:t>9</a:t>
              </a:r>
              <a:endParaRPr lang="en-US" sz="1500" dirty="0" err="1" smtClean="0"/>
            </a:p>
          </p:txBody>
        </p:sp>
        <p:cxnSp>
          <p:nvCxnSpPr>
            <p:cNvPr id="8" name="Straight Connector 7"/>
            <p:cNvCxnSpPr/>
            <p:nvPr/>
          </p:nvCxnSpPr>
          <p:spPr>
            <a:xfrm>
              <a:off x="12105290" y="6788895"/>
              <a:ext cx="43996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471050" y="6261407"/>
              <a:ext cx="0" cy="282146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127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7760" y="2429410"/>
            <a:ext cx="4816475" cy="2416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11761978" y="3176423"/>
            <a:ext cx="1912703" cy="461665"/>
          </a:xfrm>
          <a:prstGeom prst="rect">
            <a:avLst/>
          </a:prstGeom>
          <a:noFill/>
        </p:spPr>
        <p:txBody>
          <a:bodyPr wrap="none" rtlCol="0">
            <a:spAutoFit/>
          </a:bodyPr>
          <a:lstStyle/>
          <a:p>
            <a:r>
              <a:rPr lang="nl-NL" dirty="0" err="1" smtClean="0"/>
              <a:t>Naïve</a:t>
            </a:r>
            <a:r>
              <a:rPr lang="nl-NL" dirty="0" smtClean="0"/>
              <a:t> Bayes</a:t>
            </a:r>
            <a:endParaRPr lang="en-US" dirty="0" err="1" smtClean="0"/>
          </a:p>
        </p:txBody>
      </p:sp>
      <p:sp>
        <p:nvSpPr>
          <p:cNvPr id="15" name="Right Arrow 14"/>
          <p:cNvSpPr/>
          <p:nvPr/>
        </p:nvSpPr>
        <p:spPr>
          <a:xfrm>
            <a:off x="11231880" y="3230880"/>
            <a:ext cx="379875" cy="352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3733800" y="5318760"/>
            <a:ext cx="350520" cy="468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041406" y="5897880"/>
            <a:ext cx="2085827" cy="461665"/>
          </a:xfrm>
          <a:prstGeom prst="rect">
            <a:avLst/>
          </a:prstGeom>
          <a:noFill/>
        </p:spPr>
        <p:txBody>
          <a:bodyPr wrap="none" rtlCol="0">
            <a:spAutoFit/>
          </a:bodyPr>
          <a:lstStyle/>
          <a:p>
            <a:r>
              <a:rPr lang="nl-NL" dirty="0" err="1" smtClean="0"/>
              <a:t>Decision</a:t>
            </a:r>
            <a:r>
              <a:rPr lang="nl-NL" dirty="0" smtClean="0"/>
              <a:t> Tree</a:t>
            </a:r>
            <a:endParaRPr lang="en-US" dirty="0" err="1" smtClean="0"/>
          </a:p>
        </p:txBody>
      </p:sp>
      <p:sp>
        <p:nvSpPr>
          <p:cNvPr id="24" name="Right Arrow 23"/>
          <p:cNvSpPr/>
          <p:nvPr/>
        </p:nvSpPr>
        <p:spPr>
          <a:xfrm>
            <a:off x="6978967" y="8169378"/>
            <a:ext cx="379875" cy="352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a:off x="13318145" y="3686495"/>
            <a:ext cx="350520" cy="468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Snagit_PPTCC3E">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035491" y="7258313"/>
            <a:ext cx="2939012" cy="2114656"/>
          </a:xfrm>
          <a:prstGeom prst="rect">
            <a:avLst/>
          </a:prstGeom>
        </p:spPr>
      </p:pic>
      <p:sp>
        <p:nvSpPr>
          <p:cNvPr id="23" name="TextBox 22">
            <a:hlinkClick r:id="rId11"/>
          </p:cNvPr>
          <p:cNvSpPr txBox="1"/>
          <p:nvPr/>
        </p:nvSpPr>
        <p:spPr>
          <a:xfrm>
            <a:off x="12603626" y="7084515"/>
            <a:ext cx="1369859" cy="1200329"/>
          </a:xfrm>
          <a:prstGeom prst="rect">
            <a:avLst/>
          </a:prstGeom>
          <a:noFill/>
        </p:spPr>
        <p:txBody>
          <a:bodyPr wrap="square" rtlCol="0">
            <a:spAutoFit/>
          </a:bodyPr>
          <a:lstStyle/>
          <a:p>
            <a:pPr algn="r"/>
            <a:r>
              <a:rPr lang="nl-NL" dirty="0" err="1" smtClean="0"/>
              <a:t>Deep</a:t>
            </a:r>
            <a:r>
              <a:rPr lang="nl-NL" dirty="0" smtClean="0"/>
              <a:t> </a:t>
            </a:r>
            <a:r>
              <a:rPr lang="nl-NL" dirty="0" err="1" smtClean="0"/>
              <a:t>Neural</a:t>
            </a:r>
            <a:r>
              <a:rPr lang="nl-NL" dirty="0" smtClean="0"/>
              <a:t> Network</a:t>
            </a:r>
            <a:endParaRPr lang="en-US" dirty="0" err="1"/>
          </a:p>
        </p:txBody>
      </p:sp>
    </p:spTree>
    <p:extLst>
      <p:ext uri="{BB962C8B-B14F-4D97-AF65-F5344CB8AC3E}">
        <p14:creationId xmlns:p14="http://schemas.microsoft.com/office/powerpoint/2010/main" val="381278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2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P spid="17" grpId="0"/>
      <p:bldP spid="24" grpId="0" animBg="1"/>
      <p:bldP spid="25" grpId="0" animBg="1"/>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Classification</a:t>
            </a:r>
            <a:r>
              <a:rPr lang="nl-NL" dirty="0" smtClean="0"/>
              <a:t> </a:t>
            </a:r>
            <a:r>
              <a:rPr lang="nl-NL" dirty="0" err="1" smtClean="0"/>
              <a:t>gone</a:t>
            </a:r>
            <a:r>
              <a:rPr lang="nl-NL" dirty="0" smtClean="0"/>
              <a:t> wrong</a:t>
            </a:r>
            <a:endParaRPr lang="en-US" dirty="0"/>
          </a:p>
        </p:txBody>
      </p:sp>
      <p:sp>
        <p:nvSpPr>
          <p:cNvPr id="3" name="Text Placeholder 2"/>
          <p:cNvSpPr>
            <a:spLocks noGrp="1"/>
          </p:cNvSpPr>
          <p:nvPr>
            <p:ph type="body" sz="quarter" idx="10"/>
          </p:nvPr>
        </p:nvSpPr>
        <p:spPr/>
        <p:txBody>
          <a:bodyPr/>
          <a:lstStyle/>
          <a:p>
            <a:r>
              <a:rPr lang="nl-NL" dirty="0" smtClean="0"/>
              <a:t>Machine </a:t>
            </a:r>
            <a:r>
              <a:rPr lang="nl-NL" dirty="0" err="1" smtClean="0"/>
              <a:t>learning</a:t>
            </a:r>
            <a:r>
              <a:rPr lang="nl-NL" dirty="0" smtClean="0"/>
              <a:t> </a:t>
            </a:r>
            <a:r>
              <a:rPr lang="nl-NL" dirty="0" err="1" smtClean="0"/>
              <a:t>applied</a:t>
            </a:r>
            <a:r>
              <a:rPr lang="nl-NL" dirty="0" smtClean="0"/>
              <a:t> </a:t>
            </a:r>
            <a:r>
              <a:rPr lang="nl-NL" dirty="0" err="1" smtClean="0"/>
              <a:t>to</a:t>
            </a:r>
            <a:r>
              <a:rPr lang="nl-NL" dirty="0" smtClean="0"/>
              <a:t> </a:t>
            </a:r>
            <a:r>
              <a:rPr lang="nl-NL" dirty="0" err="1" smtClean="0"/>
              <a:t>millions</a:t>
            </a:r>
            <a:r>
              <a:rPr lang="nl-NL" dirty="0" smtClean="0"/>
              <a:t> of </a:t>
            </a:r>
            <a:r>
              <a:rPr lang="nl-NL" dirty="0" err="1" smtClean="0"/>
              <a:t>drawings</a:t>
            </a:r>
            <a:r>
              <a:rPr lang="nl-NL" dirty="0" smtClean="0"/>
              <a:t/>
            </a:r>
            <a:br>
              <a:rPr lang="nl-NL" dirty="0" smtClean="0"/>
            </a:br>
            <a:r>
              <a:rPr lang="nl-NL" dirty="0" smtClean="0"/>
              <a:t>on </a:t>
            </a:r>
            <a:r>
              <a:rPr lang="nl-NL" dirty="0" err="1" smtClean="0"/>
              <a:t>QuickDraw</a:t>
            </a:r>
            <a:endParaRPr lang="nl-NL" dirty="0" smtClean="0"/>
          </a:p>
          <a:p>
            <a:pPr lvl="1"/>
            <a:r>
              <a:rPr lang="nl-NL" dirty="0" err="1"/>
              <a:t>t</a:t>
            </a:r>
            <a:r>
              <a:rPr lang="nl-NL" dirty="0" err="1" smtClean="0"/>
              <a:t>o</a:t>
            </a:r>
            <a:r>
              <a:rPr lang="nl-NL" dirty="0" smtClean="0"/>
              <a:t> </a:t>
            </a:r>
            <a:r>
              <a:rPr lang="nl-NL" dirty="0" err="1" smtClean="0"/>
              <a:t>classify</a:t>
            </a:r>
            <a:r>
              <a:rPr lang="nl-NL" dirty="0" smtClean="0"/>
              <a:t> </a:t>
            </a:r>
            <a:r>
              <a:rPr lang="nl-NL" dirty="0" err="1" smtClean="0"/>
              <a:t>drawings</a:t>
            </a:r>
            <a:endParaRPr lang="nl-NL" dirty="0" smtClean="0"/>
          </a:p>
          <a:p>
            <a:pPr lvl="1"/>
            <a:r>
              <a:rPr lang="nl-NL" dirty="0" smtClean="0"/>
              <a:t>For </a:t>
            </a:r>
            <a:r>
              <a:rPr lang="nl-NL" dirty="0" err="1" smtClean="0"/>
              <a:t>example</a:t>
            </a:r>
            <a:r>
              <a:rPr lang="nl-NL" dirty="0" smtClean="0"/>
              <a:t>: </a:t>
            </a:r>
            <a:r>
              <a:rPr lang="nl-NL" dirty="0" err="1" smtClean="0"/>
              <a:t>drawings</a:t>
            </a:r>
            <a:r>
              <a:rPr lang="nl-NL" dirty="0" smtClean="0"/>
              <a:t> of </a:t>
            </a:r>
            <a:r>
              <a:rPr lang="nl-NL" dirty="0" err="1" smtClean="0"/>
              <a:t>beds</a:t>
            </a:r>
            <a:endParaRPr lang="nl-NL" dirty="0" smtClean="0"/>
          </a:p>
          <a:p>
            <a:r>
              <a:rPr lang="nl-NL" dirty="0" smtClean="0"/>
              <a:t>See for </a:t>
            </a:r>
            <a:r>
              <a:rPr lang="nl-NL" dirty="0" err="1" smtClean="0"/>
              <a:t>example</a:t>
            </a:r>
            <a:r>
              <a:rPr lang="nl-NL" dirty="0" smtClean="0"/>
              <a:t>:</a:t>
            </a:r>
          </a:p>
          <a:p>
            <a:pPr lvl="1"/>
            <a:r>
              <a:rPr lang="nl-NL" dirty="0" smtClean="0">
                <a:hlinkClick r:id="rId3"/>
              </a:rPr>
              <a:t>https</a:t>
            </a:r>
            <a:r>
              <a:rPr lang="nl-NL" dirty="0">
                <a:hlinkClick r:id="rId3"/>
              </a:rPr>
              <a:t>://</a:t>
            </a:r>
            <a:r>
              <a:rPr lang="nl-NL" dirty="0" smtClean="0">
                <a:hlinkClick r:id="rId3"/>
              </a:rPr>
              <a:t>aiexperiments.withgoogle.com/quick-draw</a:t>
            </a:r>
            <a:r>
              <a:rPr lang="nl-NL" dirty="0" smtClean="0"/>
              <a:t> </a:t>
            </a:r>
            <a:endParaRPr lang="en-US" dirty="0"/>
          </a:p>
        </p:txBody>
      </p:sp>
      <p:pic>
        <p:nvPicPr>
          <p:cNvPr id="10242" name="Picture 2" descr="https://pbs.twimg.com/media/DAKpv4VV0AAIlr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9156" y="398498"/>
            <a:ext cx="4782363" cy="85019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Left Arrow 3"/>
          <p:cNvSpPr/>
          <p:nvPr/>
        </p:nvSpPr>
        <p:spPr>
          <a:xfrm>
            <a:off x="15841978" y="5440680"/>
            <a:ext cx="411481" cy="18288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73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Machine </a:t>
            </a:r>
            <a:r>
              <a:rPr lang="nl-NL" dirty="0" err="1" smtClean="0"/>
              <a:t>learning</a:t>
            </a:r>
            <a:r>
              <a:rPr lang="nl-NL" dirty="0" smtClean="0"/>
              <a:t> </a:t>
            </a:r>
            <a:r>
              <a:rPr lang="nl-NL" dirty="0" smtClean="0">
                <a:sym typeface="Wingdings" panose="05000000000000000000" pitchFamily="2" charset="2"/>
              </a:rPr>
              <a:t> </a:t>
            </a:r>
            <a:r>
              <a:rPr lang="nl-NL" dirty="0" err="1" smtClean="0"/>
              <a:t>operational</a:t>
            </a:r>
            <a:r>
              <a:rPr lang="nl-NL" dirty="0" smtClean="0"/>
              <a:t> systems</a:t>
            </a:r>
            <a:endParaRPr lang="en-US" dirty="0"/>
          </a:p>
        </p:txBody>
      </p:sp>
      <p:sp>
        <p:nvSpPr>
          <p:cNvPr id="3" name="Text Placeholder 2"/>
          <p:cNvSpPr>
            <a:spLocks noGrp="1"/>
          </p:cNvSpPr>
          <p:nvPr>
            <p:ph type="body" sz="quarter" idx="10"/>
          </p:nvPr>
        </p:nvSpPr>
        <p:spPr/>
        <p:txBody>
          <a:bodyPr/>
          <a:lstStyle/>
          <a:p>
            <a:r>
              <a:rPr lang="nl-NL" dirty="0" smtClean="0"/>
              <a:t>“We have a model </a:t>
            </a:r>
            <a:r>
              <a:rPr lang="nl-NL" dirty="0" err="1" smtClean="0"/>
              <a:t>that</a:t>
            </a:r>
            <a:r>
              <a:rPr lang="nl-NL" dirty="0" smtClean="0"/>
              <a:t> </a:t>
            </a:r>
            <a:r>
              <a:rPr lang="nl-NL" dirty="0" err="1" smtClean="0"/>
              <a:t>will</a:t>
            </a:r>
            <a:r>
              <a:rPr lang="nl-NL" dirty="0" smtClean="0"/>
              <a:t> </a:t>
            </a:r>
            <a:r>
              <a:rPr lang="nl-NL" dirty="0" err="1" smtClean="0"/>
              <a:t>choose</a:t>
            </a:r>
            <a:r>
              <a:rPr lang="nl-NL" dirty="0" smtClean="0"/>
              <a:t> best </a:t>
            </a:r>
            <a:r>
              <a:rPr lang="nl-NL" dirty="0" err="1" smtClean="0"/>
              <a:t>chess</a:t>
            </a:r>
            <a:r>
              <a:rPr lang="nl-NL" dirty="0" smtClean="0"/>
              <a:t> move </a:t>
            </a:r>
            <a:r>
              <a:rPr lang="nl-NL" dirty="0" err="1" smtClean="0"/>
              <a:t>based</a:t>
            </a:r>
            <a:r>
              <a:rPr lang="nl-NL" dirty="0" smtClean="0"/>
              <a:t> on </a:t>
            </a:r>
            <a:r>
              <a:rPr lang="nl-NL" dirty="0" err="1" smtClean="0"/>
              <a:t>certain</a:t>
            </a:r>
            <a:r>
              <a:rPr lang="nl-NL" dirty="0" smtClean="0"/>
              <a:t> input”</a:t>
            </a:r>
            <a:endParaRPr lang="en-US" dirty="0"/>
          </a:p>
        </p:txBody>
      </p:sp>
      <p:sp>
        <p:nvSpPr>
          <p:cNvPr id="4" name="AutoShape 2" descr="Image result for black box input output"/>
          <p:cNvSpPr>
            <a:spLocks noChangeAspect="1" noChangeArrowheads="1"/>
          </p:cNvSpPr>
          <p:nvPr/>
        </p:nvSpPr>
        <p:spPr bwMode="auto">
          <a:xfrm>
            <a:off x="155575" y="-1165225"/>
            <a:ext cx="6096000" cy="24288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2" name="Picture 4" descr="Image result for black box input outp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4399" y="669929"/>
            <a:ext cx="4636135" cy="184721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2255" y="4169094"/>
            <a:ext cx="5781675" cy="4048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lated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a:stretch/>
        </p:blipFill>
        <p:spPr bwMode="auto">
          <a:xfrm>
            <a:off x="6963092" y="4169093"/>
            <a:ext cx="2890838"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5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894" y="1516604"/>
            <a:ext cx="16191911" cy="7266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5426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Machine </a:t>
            </a:r>
            <a:r>
              <a:rPr lang="nl-NL" dirty="0" err="1" smtClean="0"/>
              <a:t>learning</a:t>
            </a:r>
            <a:r>
              <a:rPr lang="nl-NL" dirty="0" smtClean="0"/>
              <a:t> </a:t>
            </a:r>
            <a:r>
              <a:rPr lang="nl-NL" dirty="0" smtClean="0">
                <a:sym typeface="Wingdings" panose="05000000000000000000" pitchFamily="2" charset="2"/>
              </a:rPr>
              <a:t> </a:t>
            </a:r>
            <a:r>
              <a:rPr lang="nl-NL" dirty="0" err="1" smtClean="0"/>
              <a:t>operational</a:t>
            </a:r>
            <a:r>
              <a:rPr lang="nl-NL" dirty="0" smtClean="0"/>
              <a:t> systems</a:t>
            </a:r>
            <a:endParaRPr lang="en-US" dirty="0"/>
          </a:p>
        </p:txBody>
      </p:sp>
      <p:sp>
        <p:nvSpPr>
          <p:cNvPr id="3" name="Text Placeholder 2"/>
          <p:cNvSpPr>
            <a:spLocks noGrp="1"/>
          </p:cNvSpPr>
          <p:nvPr>
            <p:ph type="body" sz="quarter" idx="10"/>
          </p:nvPr>
        </p:nvSpPr>
        <p:spPr/>
        <p:txBody>
          <a:bodyPr/>
          <a:lstStyle/>
          <a:p>
            <a:r>
              <a:rPr lang="nl-NL" dirty="0" smtClean="0"/>
              <a:t>Discovery =&gt; Model =&gt; </a:t>
            </a:r>
            <a:r>
              <a:rPr lang="nl-NL" dirty="0" err="1" smtClean="0"/>
              <a:t>Deploy</a:t>
            </a:r>
            <a:endParaRPr lang="nl-NL" dirty="0" smtClean="0"/>
          </a:p>
          <a:p>
            <a:r>
              <a:rPr lang="nl-NL" dirty="0" smtClean="0"/>
              <a:t>“We have a model </a:t>
            </a:r>
            <a:r>
              <a:rPr lang="nl-NL" dirty="0" err="1" smtClean="0"/>
              <a:t>that</a:t>
            </a:r>
            <a:r>
              <a:rPr lang="nl-NL" dirty="0" smtClean="0"/>
              <a:t> </a:t>
            </a:r>
            <a:r>
              <a:rPr lang="nl-NL" dirty="0" err="1" smtClean="0"/>
              <a:t>will</a:t>
            </a:r>
            <a:r>
              <a:rPr lang="nl-NL" dirty="0" smtClean="0"/>
              <a:t> </a:t>
            </a:r>
            <a:r>
              <a:rPr lang="nl-NL" dirty="0" err="1" smtClean="0"/>
              <a:t>predict</a:t>
            </a:r>
            <a:r>
              <a:rPr lang="nl-NL" dirty="0" smtClean="0"/>
              <a:t> a class (</a:t>
            </a:r>
            <a:r>
              <a:rPr lang="nl-NL" dirty="0" err="1" smtClean="0"/>
              <a:t>classification</a:t>
            </a:r>
            <a:r>
              <a:rPr lang="nl-NL" dirty="0" smtClean="0"/>
              <a:t>) or </a:t>
            </a:r>
            <a:r>
              <a:rPr lang="nl-NL" dirty="0" err="1" smtClean="0"/>
              <a:t>value</a:t>
            </a:r>
            <a:r>
              <a:rPr lang="nl-NL" dirty="0" smtClean="0"/>
              <a:t> (</a:t>
            </a:r>
            <a:r>
              <a:rPr lang="nl-NL" dirty="0" err="1" smtClean="0"/>
              <a:t>regression</a:t>
            </a:r>
            <a:r>
              <a:rPr lang="nl-NL" dirty="0" smtClean="0"/>
              <a:t>) </a:t>
            </a:r>
            <a:r>
              <a:rPr lang="nl-NL" dirty="0" err="1" smtClean="0"/>
              <a:t>based</a:t>
            </a:r>
            <a:r>
              <a:rPr lang="nl-NL" dirty="0" smtClean="0"/>
              <a:t> on </a:t>
            </a:r>
            <a:r>
              <a:rPr lang="nl-NL" dirty="0" err="1" smtClean="0"/>
              <a:t>certain</a:t>
            </a:r>
            <a:r>
              <a:rPr lang="nl-NL" dirty="0" smtClean="0"/>
              <a:t> input </a:t>
            </a:r>
            <a:r>
              <a:rPr lang="nl-NL" dirty="0" err="1" smtClean="0"/>
              <a:t>with</a:t>
            </a:r>
            <a:r>
              <a:rPr lang="nl-NL" dirty="0" smtClean="0"/>
              <a:t> a </a:t>
            </a:r>
            <a:r>
              <a:rPr lang="nl-NL" dirty="0" err="1" smtClean="0"/>
              <a:t>meaningful</a:t>
            </a:r>
            <a:r>
              <a:rPr lang="nl-NL" dirty="0" smtClean="0"/>
              <a:t> </a:t>
            </a:r>
            <a:r>
              <a:rPr lang="nl-NL" dirty="0" err="1" smtClean="0"/>
              <a:t>degree</a:t>
            </a:r>
            <a:r>
              <a:rPr lang="nl-NL" dirty="0" smtClean="0"/>
              <a:t> of </a:t>
            </a:r>
            <a:r>
              <a:rPr lang="nl-NL" dirty="0" err="1" smtClean="0"/>
              <a:t>accuracy</a:t>
            </a:r>
            <a:r>
              <a:rPr lang="nl-NL" dirty="0" smtClean="0"/>
              <a:t>” – </a:t>
            </a:r>
            <a:r>
              <a:rPr lang="nl-NL" dirty="0" err="1" smtClean="0"/>
              <a:t>how</a:t>
            </a:r>
            <a:r>
              <a:rPr lang="nl-NL" dirty="0" smtClean="0"/>
              <a:t> </a:t>
            </a:r>
            <a:r>
              <a:rPr lang="nl-NL" dirty="0" err="1" smtClean="0"/>
              <a:t>can</a:t>
            </a:r>
            <a:r>
              <a:rPr lang="nl-NL" dirty="0" smtClean="0"/>
              <a:t> we make </a:t>
            </a:r>
            <a:r>
              <a:rPr lang="nl-NL" dirty="0" err="1" smtClean="0"/>
              <a:t>use</a:t>
            </a:r>
            <a:r>
              <a:rPr lang="nl-NL" dirty="0" smtClean="0"/>
              <a:t> of </a:t>
            </a:r>
            <a:r>
              <a:rPr lang="nl-NL" dirty="0" err="1" smtClean="0"/>
              <a:t>that</a:t>
            </a:r>
            <a:r>
              <a:rPr lang="nl-NL" dirty="0" smtClean="0"/>
              <a:t> model?</a:t>
            </a:r>
            <a:endParaRPr lang="en-US" dirty="0"/>
          </a:p>
        </p:txBody>
      </p:sp>
      <p:sp>
        <p:nvSpPr>
          <p:cNvPr id="4" name="AutoShape 2" descr="Image result for black box input output"/>
          <p:cNvSpPr>
            <a:spLocks noChangeAspect="1" noChangeArrowheads="1"/>
          </p:cNvSpPr>
          <p:nvPr/>
        </p:nvSpPr>
        <p:spPr bwMode="auto">
          <a:xfrm>
            <a:off x="155575" y="-1165225"/>
            <a:ext cx="6096000" cy="24288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2" name="Picture 4" descr="Image result for black box input outp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0615" y="5647055"/>
            <a:ext cx="60960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3173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Deploy</a:t>
            </a:r>
            <a:r>
              <a:rPr lang="nl-NL" dirty="0" smtClean="0"/>
              <a:t> model </a:t>
            </a:r>
            <a:r>
              <a:rPr lang="nl-NL" dirty="0" err="1" smtClean="0"/>
              <a:t>and</a:t>
            </a:r>
            <a:r>
              <a:rPr lang="nl-NL" dirty="0" smtClean="0"/>
              <a:t> </a:t>
            </a:r>
            <a:r>
              <a:rPr lang="nl-NL" dirty="0" err="1" smtClean="0"/>
              <a:t>expose</a:t>
            </a:r>
            <a:endParaRPr lang="en-US" dirty="0"/>
          </a:p>
        </p:txBody>
      </p:sp>
      <p:sp>
        <p:nvSpPr>
          <p:cNvPr id="3" name="Text Placeholder 2"/>
          <p:cNvSpPr>
            <a:spLocks noGrp="1"/>
          </p:cNvSpPr>
          <p:nvPr>
            <p:ph type="body" sz="quarter" idx="10"/>
          </p:nvPr>
        </p:nvSpPr>
        <p:spPr>
          <a:xfrm>
            <a:off x="1917701" y="2603500"/>
            <a:ext cx="13246099" cy="6586219"/>
          </a:xfrm>
        </p:spPr>
        <p:txBody>
          <a:bodyPr>
            <a:normAutofit/>
          </a:bodyPr>
          <a:lstStyle/>
          <a:p>
            <a:r>
              <a:rPr lang="nl-NL" dirty="0" smtClean="0"/>
              <a:t>Model is </a:t>
            </a:r>
            <a:r>
              <a:rPr lang="nl-NL" dirty="0" err="1" smtClean="0"/>
              <a:t>usually</a:t>
            </a:r>
            <a:r>
              <a:rPr lang="nl-NL" dirty="0" smtClean="0"/>
              <a:t> </a:t>
            </a:r>
            <a:r>
              <a:rPr lang="nl-NL" dirty="0" err="1" smtClean="0"/>
              <a:t>created</a:t>
            </a:r>
            <a:r>
              <a:rPr lang="nl-NL" dirty="0" smtClean="0"/>
              <a:t> on Big Data in Data </a:t>
            </a:r>
            <a:r>
              <a:rPr lang="nl-NL" dirty="0" err="1" smtClean="0"/>
              <a:t>Science</a:t>
            </a:r>
            <a:r>
              <a:rPr lang="nl-NL" dirty="0" smtClean="0"/>
              <a:t> environment </a:t>
            </a:r>
            <a:r>
              <a:rPr lang="nl-NL" dirty="0" err="1" smtClean="0"/>
              <a:t>using</a:t>
            </a:r>
            <a:r>
              <a:rPr lang="nl-NL" dirty="0" smtClean="0"/>
              <a:t> </a:t>
            </a:r>
            <a:r>
              <a:rPr lang="nl-NL" dirty="0" err="1" smtClean="0"/>
              <a:t>the</a:t>
            </a:r>
            <a:r>
              <a:rPr lang="nl-NL" dirty="0" smtClean="0"/>
              <a:t> Data </a:t>
            </a:r>
            <a:r>
              <a:rPr lang="nl-NL" dirty="0" err="1" smtClean="0"/>
              <a:t>Scientist’s</a:t>
            </a:r>
            <a:r>
              <a:rPr lang="nl-NL" dirty="0" smtClean="0"/>
              <a:t> tools</a:t>
            </a:r>
          </a:p>
          <a:p>
            <a:pPr lvl="1"/>
            <a:r>
              <a:rPr lang="nl-NL" dirty="0" smtClean="0"/>
              <a:t>Model </a:t>
            </a:r>
            <a:r>
              <a:rPr lang="nl-NL" dirty="0" err="1" smtClean="0"/>
              <a:t>itself</a:t>
            </a:r>
            <a:r>
              <a:rPr lang="nl-NL" dirty="0" smtClean="0"/>
              <a:t> is </a:t>
            </a:r>
            <a:r>
              <a:rPr lang="nl-NL" dirty="0" err="1" smtClean="0"/>
              <a:t>typically</a:t>
            </a:r>
            <a:r>
              <a:rPr lang="nl-NL" dirty="0" smtClean="0"/>
              <a:t> </a:t>
            </a:r>
            <a:r>
              <a:rPr lang="nl-NL" dirty="0" err="1" smtClean="0"/>
              <a:t>fairly</a:t>
            </a:r>
            <a:r>
              <a:rPr lang="nl-NL" dirty="0" smtClean="0"/>
              <a:t> small</a:t>
            </a:r>
          </a:p>
          <a:p>
            <a:r>
              <a:rPr lang="nl-NL" dirty="0" smtClean="0"/>
              <a:t>Model </a:t>
            </a:r>
            <a:r>
              <a:rPr lang="nl-NL" dirty="0" err="1" smtClean="0"/>
              <a:t>will</a:t>
            </a:r>
            <a:r>
              <a:rPr lang="nl-NL" dirty="0" smtClean="0"/>
              <a:t> </a:t>
            </a:r>
            <a:r>
              <a:rPr lang="nl-NL" dirty="0" err="1" smtClean="0"/>
              <a:t>be</a:t>
            </a:r>
            <a:r>
              <a:rPr lang="nl-NL" dirty="0" smtClean="0"/>
              <a:t> </a:t>
            </a:r>
            <a:r>
              <a:rPr lang="nl-NL" dirty="0" err="1" smtClean="0"/>
              <a:t>applied</a:t>
            </a:r>
            <a:r>
              <a:rPr lang="nl-NL" dirty="0" smtClean="0"/>
              <a:t> in </a:t>
            </a:r>
            <a:r>
              <a:rPr lang="nl-NL" dirty="0" err="1" smtClean="0"/>
              <a:t>operational</a:t>
            </a:r>
            <a:r>
              <a:rPr lang="nl-NL" dirty="0" smtClean="0"/>
              <a:t> systems </a:t>
            </a:r>
            <a:r>
              <a:rPr lang="nl-NL" dirty="0" err="1" smtClean="0"/>
              <a:t>against</a:t>
            </a:r>
            <a:r>
              <a:rPr lang="nl-NL" dirty="0" smtClean="0"/>
              <a:t> single data items (</a:t>
            </a:r>
            <a:r>
              <a:rPr lang="nl-NL" dirty="0" err="1" smtClean="0"/>
              <a:t>not</a:t>
            </a:r>
            <a:r>
              <a:rPr lang="nl-NL" dirty="0" smtClean="0"/>
              <a:t> </a:t>
            </a:r>
            <a:r>
              <a:rPr lang="nl-NL" dirty="0" err="1" smtClean="0"/>
              <a:t>huge</a:t>
            </a:r>
            <a:r>
              <a:rPr lang="nl-NL" dirty="0" smtClean="0"/>
              <a:t> </a:t>
            </a:r>
            <a:r>
              <a:rPr lang="nl-NL" dirty="0" err="1" smtClean="0"/>
              <a:t>collections</a:t>
            </a:r>
            <a:r>
              <a:rPr lang="nl-NL" dirty="0" smtClean="0"/>
              <a:t> nor </a:t>
            </a:r>
            <a:r>
              <a:rPr lang="nl-NL" dirty="0" err="1" smtClean="0"/>
              <a:t>the</a:t>
            </a:r>
            <a:r>
              <a:rPr lang="nl-NL" dirty="0" smtClean="0"/>
              <a:t> </a:t>
            </a:r>
            <a:r>
              <a:rPr lang="nl-NL" dirty="0" err="1" smtClean="0"/>
              <a:t>entire</a:t>
            </a:r>
            <a:r>
              <a:rPr lang="nl-NL" dirty="0" smtClean="0"/>
              <a:t> Big Data set)</a:t>
            </a:r>
          </a:p>
          <a:p>
            <a:pPr lvl="1"/>
            <a:r>
              <a:rPr lang="nl-NL" dirty="0" smtClean="0"/>
              <a:t>Running </a:t>
            </a:r>
            <a:r>
              <a:rPr lang="nl-NL" dirty="0" err="1" smtClean="0"/>
              <a:t>the</a:t>
            </a:r>
            <a:r>
              <a:rPr lang="nl-NL" dirty="0" smtClean="0"/>
              <a:t> model online </a:t>
            </a:r>
            <a:r>
              <a:rPr lang="nl-NL" dirty="0" err="1" smtClean="0"/>
              <a:t>may</a:t>
            </a:r>
            <a:r>
              <a:rPr lang="nl-NL" dirty="0" smtClean="0"/>
              <a:t> </a:t>
            </a:r>
            <a:r>
              <a:rPr lang="nl-NL" dirty="0" err="1" smtClean="0"/>
              <a:t>not</a:t>
            </a:r>
            <a:r>
              <a:rPr lang="nl-NL" dirty="0" smtClean="0"/>
              <a:t> </a:t>
            </a:r>
            <a:r>
              <a:rPr lang="nl-NL" dirty="0" err="1" smtClean="0"/>
              <a:t>require</a:t>
            </a:r>
            <a:r>
              <a:rPr lang="nl-NL" dirty="0" smtClean="0"/>
              <a:t> </a:t>
            </a:r>
            <a:r>
              <a:rPr lang="nl-NL" dirty="0" err="1" smtClean="0"/>
              <a:t>extensive</a:t>
            </a:r>
            <a:r>
              <a:rPr lang="nl-NL" dirty="0" smtClean="0"/>
              <a:t> resources</a:t>
            </a:r>
          </a:p>
          <a:p>
            <a:r>
              <a:rPr lang="nl-NL" dirty="0" err="1" smtClean="0"/>
              <a:t>Implementing</a:t>
            </a:r>
            <a:r>
              <a:rPr lang="nl-NL" dirty="0" smtClean="0"/>
              <a:t> </a:t>
            </a:r>
            <a:r>
              <a:rPr lang="nl-NL" dirty="0" err="1" smtClean="0"/>
              <a:t>the</a:t>
            </a:r>
            <a:r>
              <a:rPr lang="nl-NL" dirty="0" smtClean="0"/>
              <a:t> model at </a:t>
            </a:r>
            <a:r>
              <a:rPr lang="nl-NL" dirty="0" err="1" smtClean="0"/>
              <a:t>production</a:t>
            </a:r>
            <a:r>
              <a:rPr lang="nl-NL" dirty="0" smtClean="0"/>
              <a:t> run time</a:t>
            </a:r>
          </a:p>
          <a:p>
            <a:pPr lvl="1"/>
            <a:r>
              <a:rPr lang="nl-NL" dirty="0" smtClean="0"/>
              <a:t>Export model (</a:t>
            </a:r>
            <a:r>
              <a:rPr lang="nl-NL" dirty="0" err="1" smtClean="0"/>
              <a:t>from</a:t>
            </a:r>
            <a:r>
              <a:rPr lang="nl-NL" dirty="0" smtClean="0"/>
              <a:t> Data </a:t>
            </a:r>
            <a:r>
              <a:rPr lang="nl-NL" dirty="0" err="1" smtClean="0"/>
              <a:t>Scientist</a:t>
            </a:r>
            <a:r>
              <a:rPr lang="nl-NL" dirty="0" smtClean="0"/>
              <a:t> environment) </a:t>
            </a:r>
            <a:r>
              <a:rPr lang="nl-NL" dirty="0" err="1" smtClean="0"/>
              <a:t>and</a:t>
            </a:r>
            <a:r>
              <a:rPr lang="nl-NL" dirty="0" smtClean="0"/>
              <a:t> import (</a:t>
            </a:r>
            <a:r>
              <a:rPr lang="nl-NL" dirty="0" err="1" smtClean="0"/>
              <a:t>into</a:t>
            </a:r>
            <a:r>
              <a:rPr lang="nl-NL" dirty="0" smtClean="0"/>
              <a:t> </a:t>
            </a:r>
            <a:r>
              <a:rPr lang="nl-NL" dirty="0" err="1" smtClean="0"/>
              <a:t>production</a:t>
            </a:r>
            <a:r>
              <a:rPr lang="nl-NL" dirty="0" smtClean="0"/>
              <a:t> environment)</a:t>
            </a:r>
          </a:p>
          <a:p>
            <a:pPr lvl="1"/>
            <a:r>
              <a:rPr lang="nl-NL" dirty="0" err="1" smtClean="0"/>
              <a:t>Reimplement</a:t>
            </a:r>
            <a:r>
              <a:rPr lang="nl-NL" dirty="0" smtClean="0"/>
              <a:t> </a:t>
            </a:r>
            <a:r>
              <a:rPr lang="nl-NL" dirty="0" err="1" smtClean="0"/>
              <a:t>the</a:t>
            </a:r>
            <a:r>
              <a:rPr lang="nl-NL" dirty="0" smtClean="0"/>
              <a:t> model in </a:t>
            </a:r>
            <a:r>
              <a:rPr lang="nl-NL" dirty="0" err="1" smtClean="0"/>
              <a:t>the</a:t>
            </a:r>
            <a:r>
              <a:rPr lang="nl-NL" dirty="0" smtClean="0"/>
              <a:t> development </a:t>
            </a:r>
            <a:r>
              <a:rPr lang="nl-NL" dirty="0" err="1" smtClean="0"/>
              <a:t>technology</a:t>
            </a:r>
            <a:r>
              <a:rPr lang="nl-NL" dirty="0" smtClean="0"/>
              <a:t> </a:t>
            </a:r>
            <a:r>
              <a:rPr lang="nl-NL" dirty="0" err="1" smtClean="0"/>
              <a:t>and</a:t>
            </a:r>
            <a:r>
              <a:rPr lang="nl-NL" dirty="0" smtClean="0"/>
              <a:t> </a:t>
            </a:r>
            <a:r>
              <a:rPr lang="nl-NL" dirty="0" err="1" smtClean="0"/>
              <a:t>deploy</a:t>
            </a:r>
            <a:r>
              <a:rPr lang="nl-NL" dirty="0" smtClean="0"/>
              <a:t> (in </a:t>
            </a:r>
            <a:r>
              <a:rPr lang="nl-NL" dirty="0" err="1" smtClean="0"/>
              <a:t>the</a:t>
            </a:r>
            <a:r>
              <a:rPr lang="nl-NL" dirty="0" smtClean="0"/>
              <a:t> </a:t>
            </a:r>
            <a:r>
              <a:rPr lang="nl-NL" dirty="0" err="1" smtClean="0"/>
              <a:t>regular</a:t>
            </a:r>
            <a:r>
              <a:rPr lang="nl-NL" dirty="0" smtClean="0"/>
              <a:t> way) </a:t>
            </a:r>
            <a:r>
              <a:rPr lang="nl-NL" dirty="0" err="1" smtClean="0"/>
              <a:t>to</a:t>
            </a:r>
            <a:r>
              <a:rPr lang="nl-NL" dirty="0" smtClean="0"/>
              <a:t> </a:t>
            </a:r>
            <a:r>
              <a:rPr lang="nl-NL" dirty="0" err="1" smtClean="0"/>
              <a:t>the</a:t>
            </a:r>
            <a:r>
              <a:rPr lang="nl-NL" dirty="0" smtClean="0"/>
              <a:t> </a:t>
            </a:r>
            <a:r>
              <a:rPr lang="nl-NL" dirty="0" err="1" smtClean="0"/>
              <a:t>production</a:t>
            </a:r>
            <a:r>
              <a:rPr lang="nl-NL" dirty="0" smtClean="0"/>
              <a:t> environment</a:t>
            </a:r>
          </a:p>
          <a:p>
            <a:r>
              <a:rPr lang="nl-NL" dirty="0" err="1" smtClean="0"/>
              <a:t>Expose</a:t>
            </a:r>
            <a:r>
              <a:rPr lang="nl-NL" dirty="0" smtClean="0"/>
              <a:t> model </a:t>
            </a:r>
            <a:r>
              <a:rPr lang="nl-NL" dirty="0" err="1" smtClean="0"/>
              <a:t>through</a:t>
            </a:r>
            <a:r>
              <a:rPr lang="nl-NL" dirty="0" smtClean="0"/>
              <a:t> API</a:t>
            </a:r>
          </a:p>
        </p:txBody>
      </p:sp>
      <p:pic>
        <p:nvPicPr>
          <p:cNvPr id="4" name="Picture 4" descr="Image result for black box input outpu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74827" y="7877022"/>
            <a:ext cx="4209414" cy="1677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6235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Deploy</a:t>
            </a:r>
            <a:r>
              <a:rPr lang="nl-NL" dirty="0" smtClean="0"/>
              <a:t> model </a:t>
            </a:r>
            <a:r>
              <a:rPr lang="nl-NL" dirty="0" err="1" smtClean="0"/>
              <a:t>and</a:t>
            </a:r>
            <a:r>
              <a:rPr lang="nl-NL" dirty="0" smtClean="0"/>
              <a:t> </a:t>
            </a:r>
            <a:r>
              <a:rPr lang="nl-NL" dirty="0" err="1" smtClean="0"/>
              <a:t>expose</a:t>
            </a:r>
            <a:endParaRPr lang="en-US" dirty="0"/>
          </a:p>
        </p:txBody>
      </p:sp>
      <p:sp>
        <p:nvSpPr>
          <p:cNvPr id="3" name="Text Placeholder 2"/>
          <p:cNvSpPr>
            <a:spLocks noGrp="1"/>
          </p:cNvSpPr>
          <p:nvPr>
            <p:ph type="body" sz="quarter" idx="10"/>
          </p:nvPr>
        </p:nvSpPr>
        <p:spPr>
          <a:xfrm>
            <a:off x="1917701" y="2603500"/>
            <a:ext cx="13246099" cy="6586219"/>
          </a:xfrm>
        </p:spPr>
        <p:txBody>
          <a:bodyPr>
            <a:normAutofit/>
          </a:bodyPr>
          <a:lstStyle/>
          <a:p>
            <a:endParaRPr lang="nl-NL" dirty="0" smtClean="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255" y="2468880"/>
            <a:ext cx="13997464" cy="5749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9814560" y="5343684"/>
            <a:ext cx="1082040" cy="23525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nl-NL" sz="2000" dirty="0" smtClean="0"/>
              <a:t>REST API</a:t>
            </a:r>
            <a:endParaRPr lang="en-US" sz="2000" dirty="0"/>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0033" b="67662"/>
          <a:stretch/>
        </p:blipFill>
        <p:spPr bwMode="auto">
          <a:xfrm>
            <a:off x="1420655" y="2621280"/>
            <a:ext cx="8393905" cy="1859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943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Model management</a:t>
            </a:r>
            <a:endParaRPr lang="en-US" dirty="0"/>
          </a:p>
        </p:txBody>
      </p:sp>
      <p:sp>
        <p:nvSpPr>
          <p:cNvPr id="3" name="Text Placeholder 2"/>
          <p:cNvSpPr>
            <a:spLocks noGrp="1"/>
          </p:cNvSpPr>
          <p:nvPr>
            <p:ph type="body" sz="quarter" idx="10"/>
          </p:nvPr>
        </p:nvSpPr>
        <p:spPr>
          <a:xfrm>
            <a:off x="1917701" y="2603501"/>
            <a:ext cx="13246099" cy="5727700"/>
          </a:xfrm>
        </p:spPr>
        <p:txBody>
          <a:bodyPr>
            <a:normAutofit/>
          </a:bodyPr>
          <a:lstStyle/>
          <a:p>
            <a:r>
              <a:rPr lang="nl-NL" dirty="0"/>
              <a:t>G</a:t>
            </a:r>
            <a:r>
              <a:rPr lang="nl-NL" dirty="0" smtClean="0"/>
              <a:t>overnance (new </a:t>
            </a:r>
            <a:r>
              <a:rPr lang="nl-NL" dirty="0" err="1" smtClean="0"/>
              <a:t>versions</a:t>
            </a:r>
            <a:r>
              <a:rPr lang="nl-NL" dirty="0" smtClean="0"/>
              <a:t>, </a:t>
            </a:r>
            <a:r>
              <a:rPr lang="nl-NL" dirty="0" err="1" smtClean="0"/>
              <a:t>testing</a:t>
            </a:r>
            <a:r>
              <a:rPr lang="nl-NL" dirty="0" smtClean="0"/>
              <a:t> </a:t>
            </a:r>
            <a:r>
              <a:rPr lang="nl-NL" dirty="0" err="1" smtClean="0"/>
              <a:t>and</a:t>
            </a:r>
            <a:r>
              <a:rPr lang="nl-NL" dirty="0" smtClean="0"/>
              <a:t> </a:t>
            </a:r>
            <a:r>
              <a:rPr lang="nl-NL" dirty="0" err="1" smtClean="0"/>
              <a:t>approval</a:t>
            </a:r>
            <a:r>
              <a:rPr lang="nl-NL" dirty="0" smtClean="0"/>
              <a:t>)</a:t>
            </a:r>
          </a:p>
          <a:p>
            <a:r>
              <a:rPr lang="nl-NL" dirty="0" smtClean="0"/>
              <a:t>A/B </a:t>
            </a:r>
            <a:r>
              <a:rPr lang="nl-NL" dirty="0" err="1" smtClean="0"/>
              <a:t>testing</a:t>
            </a:r>
            <a:endParaRPr lang="nl-NL" dirty="0"/>
          </a:p>
          <a:p>
            <a:r>
              <a:rPr lang="nl-NL" dirty="0" smtClean="0"/>
              <a:t>Auditing (</a:t>
            </a:r>
            <a:r>
              <a:rPr lang="nl-NL" dirty="0" err="1" smtClean="0"/>
              <a:t>what</a:t>
            </a:r>
            <a:r>
              <a:rPr lang="nl-NL" dirty="0" smtClean="0"/>
              <a:t> </a:t>
            </a:r>
            <a:r>
              <a:rPr lang="nl-NL" dirty="0" err="1" smtClean="0"/>
              <a:t>did</a:t>
            </a:r>
            <a:r>
              <a:rPr lang="nl-NL" dirty="0" smtClean="0"/>
              <a:t> </a:t>
            </a:r>
            <a:r>
              <a:rPr lang="nl-NL" dirty="0" err="1" smtClean="0"/>
              <a:t>the</a:t>
            </a:r>
            <a:r>
              <a:rPr lang="nl-NL" dirty="0" smtClean="0"/>
              <a:t> model </a:t>
            </a:r>
            <a:r>
              <a:rPr lang="nl-NL" dirty="0" err="1" smtClean="0"/>
              <a:t>decide</a:t>
            </a:r>
            <a:r>
              <a:rPr lang="nl-NL" dirty="0" smtClean="0"/>
              <a:t> </a:t>
            </a:r>
            <a:r>
              <a:rPr lang="nl-NL" dirty="0" err="1" smtClean="0"/>
              <a:t>and</a:t>
            </a:r>
            <a:r>
              <a:rPr lang="nl-NL" dirty="0" smtClean="0"/>
              <a:t> </a:t>
            </a:r>
            <a:r>
              <a:rPr lang="nl-NL" dirty="0" err="1" smtClean="0"/>
              <a:t>why</a:t>
            </a:r>
            <a:r>
              <a:rPr lang="nl-NL" dirty="0" smtClean="0"/>
              <a:t>? </a:t>
            </a:r>
            <a:r>
              <a:rPr lang="nl-NL" dirty="0" err="1"/>
              <a:t>n</a:t>
            </a:r>
            <a:r>
              <a:rPr lang="nl-NL" dirty="0" err="1" smtClean="0"/>
              <a:t>otifying</a:t>
            </a:r>
            <a:r>
              <a:rPr lang="nl-NL" dirty="0" smtClean="0"/>
              <a:t> </a:t>
            </a:r>
            <a:r>
              <a:rPr lang="nl-NL" dirty="0" err="1" smtClean="0"/>
              <a:t>humans</a:t>
            </a:r>
            <a:r>
              <a:rPr lang="nl-NL" dirty="0" smtClean="0"/>
              <a:t>? )</a:t>
            </a:r>
          </a:p>
          <a:p>
            <a:r>
              <a:rPr lang="nl-NL" dirty="0"/>
              <a:t>E</a:t>
            </a:r>
            <a:r>
              <a:rPr lang="nl-NL" dirty="0" smtClean="0"/>
              <a:t>valuation (</a:t>
            </a:r>
            <a:r>
              <a:rPr lang="nl-NL" dirty="0" err="1" smtClean="0"/>
              <a:t>how</a:t>
            </a:r>
            <a:r>
              <a:rPr lang="nl-NL" dirty="0" smtClean="0"/>
              <a:t> well </a:t>
            </a:r>
            <a:r>
              <a:rPr lang="nl-NL" dirty="0" err="1" smtClean="0"/>
              <a:t>did</a:t>
            </a:r>
            <a:r>
              <a:rPr lang="nl-NL" dirty="0" smtClean="0"/>
              <a:t> </a:t>
            </a:r>
            <a:r>
              <a:rPr lang="nl-NL" dirty="0" err="1" smtClean="0"/>
              <a:t>the</a:t>
            </a:r>
            <a:r>
              <a:rPr lang="nl-NL" dirty="0" smtClean="0"/>
              <a:t> </a:t>
            </a:r>
            <a:r>
              <a:rPr lang="nl-NL" dirty="0" err="1" smtClean="0"/>
              <a:t>model’s</a:t>
            </a:r>
            <a:r>
              <a:rPr lang="nl-NL" dirty="0" smtClean="0"/>
              <a:t> output match </a:t>
            </a:r>
            <a:r>
              <a:rPr lang="nl-NL" dirty="0" err="1" smtClean="0"/>
              <a:t>the</a:t>
            </a:r>
            <a:r>
              <a:rPr lang="nl-NL" dirty="0" smtClean="0"/>
              <a:t> </a:t>
            </a:r>
            <a:r>
              <a:rPr lang="nl-NL" dirty="0" err="1" smtClean="0"/>
              <a:t>reality</a:t>
            </a:r>
            <a:r>
              <a:rPr lang="nl-NL" dirty="0" smtClean="0"/>
              <a:t>) </a:t>
            </a:r>
            <a:br>
              <a:rPr lang="nl-NL" dirty="0" smtClean="0"/>
            </a:br>
            <a:r>
              <a:rPr lang="nl-NL" dirty="0" err="1" smtClean="0"/>
              <a:t>to</a:t>
            </a:r>
            <a:r>
              <a:rPr lang="nl-NL" dirty="0" smtClean="0"/>
              <a:t> help </a:t>
            </a:r>
            <a:r>
              <a:rPr lang="nl-NL" dirty="0" err="1" smtClean="0"/>
              <a:t>evolve</a:t>
            </a:r>
            <a:r>
              <a:rPr lang="nl-NL" dirty="0" smtClean="0"/>
              <a:t> </a:t>
            </a:r>
            <a:r>
              <a:rPr lang="nl-NL" dirty="0" err="1" smtClean="0"/>
              <a:t>the</a:t>
            </a:r>
            <a:r>
              <a:rPr lang="nl-NL" dirty="0" smtClean="0"/>
              <a:t> model</a:t>
            </a:r>
            <a:endParaRPr lang="nl-NL" dirty="0"/>
          </a:p>
          <a:p>
            <a:pPr lvl="1"/>
            <a:r>
              <a:rPr lang="nl-NL" dirty="0" smtClean="0"/>
              <a:t>for </a:t>
            </a:r>
            <a:r>
              <a:rPr lang="nl-NL" dirty="0" err="1" smtClean="0"/>
              <a:t>example</a:t>
            </a:r>
            <a:r>
              <a:rPr lang="nl-NL" dirty="0" smtClean="0"/>
              <a:t> </a:t>
            </a:r>
            <a:r>
              <a:rPr lang="nl-NL" dirty="0" err="1" smtClean="0"/>
              <a:t>recommendations</a:t>
            </a:r>
            <a:r>
              <a:rPr lang="nl-NL" dirty="0" smtClean="0"/>
              <a:t> </a:t>
            </a:r>
            <a:r>
              <a:rPr lang="nl-NL" dirty="0" err="1" smtClean="0"/>
              <a:t>followed</a:t>
            </a:r>
            <a:endParaRPr lang="nl-NL" dirty="0" smtClean="0"/>
          </a:p>
          <a:p>
            <a:r>
              <a:rPr lang="nl-NL" dirty="0" smtClean="0"/>
              <a:t>Monitor </a:t>
            </a:r>
            <a:r>
              <a:rPr lang="nl-NL" dirty="0" err="1" smtClean="0"/>
              <a:t>self</a:t>
            </a:r>
            <a:r>
              <a:rPr lang="nl-NL" dirty="0" smtClean="0"/>
              <a:t> </a:t>
            </a:r>
            <a:r>
              <a:rPr lang="nl-NL" dirty="0" err="1" smtClean="0"/>
              <a:t>learning</a:t>
            </a:r>
            <a:r>
              <a:rPr lang="nl-NL" dirty="0" smtClean="0"/>
              <a:t> </a:t>
            </a:r>
            <a:r>
              <a:rPr lang="nl-NL" dirty="0" err="1" smtClean="0"/>
              <a:t>models</a:t>
            </a:r>
            <a:r>
              <a:rPr lang="nl-NL" dirty="0" smtClean="0"/>
              <a:t> (</a:t>
            </a:r>
            <a:r>
              <a:rPr lang="nl-NL" dirty="0" err="1" smtClean="0"/>
              <a:t>to</a:t>
            </a:r>
            <a:r>
              <a:rPr lang="nl-NL" dirty="0" smtClean="0"/>
              <a:t> </a:t>
            </a:r>
            <a:r>
              <a:rPr lang="nl-NL" dirty="0" err="1" smtClean="0"/>
              <a:t>detect</a:t>
            </a:r>
            <a:r>
              <a:rPr lang="nl-NL" dirty="0" smtClean="0"/>
              <a:t> </a:t>
            </a:r>
            <a:r>
              <a:rPr lang="nl-NL" dirty="0" err="1" smtClean="0"/>
              <a:t>rogue</a:t>
            </a:r>
            <a:r>
              <a:rPr lang="nl-NL" dirty="0" smtClean="0"/>
              <a:t> </a:t>
            </a:r>
            <a:r>
              <a:rPr lang="nl-NL" dirty="0" err="1" smtClean="0"/>
              <a:t>models</a:t>
            </a:r>
            <a:r>
              <a:rPr lang="nl-NL" dirty="0" smtClean="0"/>
              <a:t>)</a:t>
            </a:r>
            <a:endParaRPr lang="en-US" dirty="0"/>
          </a:p>
        </p:txBody>
      </p:sp>
      <p:pic>
        <p:nvPicPr>
          <p:cNvPr id="4"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r="58108"/>
          <a:stretch/>
        </p:blipFill>
        <p:spPr bwMode="auto">
          <a:xfrm>
            <a:off x="14066520" y="594359"/>
            <a:ext cx="3093720" cy="6487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73183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4079349" cy="1346288"/>
          </a:xfrm>
        </p:spPr>
        <p:txBody>
          <a:bodyPr/>
          <a:lstStyle/>
          <a:p>
            <a:r>
              <a:rPr lang="nl-NL" dirty="0" smtClean="0"/>
              <a:t>Deployment </a:t>
            </a:r>
            <a:r>
              <a:rPr lang="nl-NL" dirty="0" err="1" smtClean="0"/>
              <a:t>can</a:t>
            </a:r>
            <a:r>
              <a:rPr lang="nl-NL" dirty="0" smtClean="0"/>
              <a:t> </a:t>
            </a:r>
            <a:r>
              <a:rPr lang="nl-NL" dirty="0" err="1" smtClean="0"/>
              <a:t>also</a:t>
            </a:r>
            <a:r>
              <a:rPr lang="nl-NL" dirty="0" smtClean="0"/>
              <a:t> </a:t>
            </a:r>
            <a:r>
              <a:rPr lang="nl-NL" dirty="0" err="1" smtClean="0"/>
              <a:t>be</a:t>
            </a:r>
            <a:r>
              <a:rPr lang="nl-NL" dirty="0" smtClean="0"/>
              <a:t>: </a:t>
            </a:r>
            <a:br>
              <a:rPr lang="nl-NL" dirty="0" smtClean="0"/>
            </a:br>
            <a:r>
              <a:rPr lang="nl-NL" dirty="0" smtClean="0"/>
              <a:t>load </a:t>
            </a:r>
            <a:r>
              <a:rPr lang="nl-NL" dirty="0" err="1" smtClean="0"/>
              <a:t>results</a:t>
            </a:r>
            <a:r>
              <a:rPr lang="nl-NL" dirty="0" smtClean="0"/>
              <a:t> </a:t>
            </a:r>
            <a:r>
              <a:rPr lang="nl-NL" dirty="0" err="1" smtClean="0"/>
              <a:t>from</a:t>
            </a:r>
            <a:r>
              <a:rPr lang="nl-NL" dirty="0" smtClean="0"/>
              <a:t> model </a:t>
            </a:r>
            <a:r>
              <a:rPr lang="nl-NL" dirty="0" err="1" smtClean="0"/>
              <a:t>into</a:t>
            </a:r>
            <a:r>
              <a:rPr lang="nl-NL" dirty="0" smtClean="0"/>
              <a:t> </a:t>
            </a:r>
            <a:r>
              <a:rPr lang="nl-NL" dirty="0" err="1" smtClean="0"/>
              <a:t>production</a:t>
            </a:r>
            <a:endParaRPr lang="en-US" dirty="0"/>
          </a:p>
        </p:txBody>
      </p:sp>
      <p:sp>
        <p:nvSpPr>
          <p:cNvPr id="3" name="Text Placeholder 2"/>
          <p:cNvSpPr>
            <a:spLocks noGrp="1"/>
          </p:cNvSpPr>
          <p:nvPr>
            <p:ph type="body" sz="quarter" idx="10"/>
          </p:nvPr>
        </p:nvSpPr>
        <p:spPr/>
        <p:txBody>
          <a:bodyPr/>
          <a:lstStyle/>
          <a:p>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853" y="2246949"/>
            <a:ext cx="13676947" cy="38491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730" y="5736908"/>
            <a:ext cx="7902575" cy="35512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4526" y="4770120"/>
            <a:ext cx="8084064" cy="44005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6690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What</a:t>
            </a:r>
            <a:r>
              <a:rPr lang="nl-NL" dirty="0" smtClean="0"/>
              <a:t> </a:t>
            </a:r>
            <a:r>
              <a:rPr lang="nl-NL" dirty="0" err="1" smtClean="0"/>
              <a:t>to</a:t>
            </a:r>
            <a:r>
              <a:rPr lang="nl-NL" dirty="0" smtClean="0"/>
              <a:t> do </a:t>
            </a:r>
            <a:r>
              <a:rPr lang="nl-NL" dirty="0" err="1" smtClean="0"/>
              <a:t>it</a:t>
            </a:r>
            <a:r>
              <a:rPr lang="nl-NL" dirty="0" smtClean="0"/>
              <a:t> </a:t>
            </a:r>
            <a:r>
              <a:rPr lang="nl-NL" dirty="0" err="1" smtClean="0"/>
              <a:t>with</a:t>
            </a:r>
            <a:r>
              <a:rPr lang="nl-NL" dirty="0" smtClean="0"/>
              <a:t>?</a:t>
            </a:r>
            <a:endParaRPr lang="en-US" dirty="0"/>
          </a:p>
        </p:txBody>
      </p:sp>
      <p:sp>
        <p:nvSpPr>
          <p:cNvPr id="3" name="Text Placeholder 2"/>
          <p:cNvSpPr>
            <a:spLocks noGrp="1"/>
          </p:cNvSpPr>
          <p:nvPr>
            <p:ph type="body" sz="quarter" idx="10"/>
          </p:nvPr>
        </p:nvSpPr>
        <p:spPr>
          <a:xfrm>
            <a:off x="1917701" y="2131061"/>
            <a:ext cx="11942763" cy="6814322"/>
          </a:xfrm>
        </p:spPr>
        <p:txBody>
          <a:bodyPr/>
          <a:lstStyle/>
          <a:p>
            <a:r>
              <a:rPr lang="nl-NL" dirty="0" err="1" smtClean="0"/>
              <a:t>Mathematics</a:t>
            </a:r>
            <a:r>
              <a:rPr lang="nl-NL" dirty="0" smtClean="0"/>
              <a:t> (</a:t>
            </a:r>
            <a:r>
              <a:rPr lang="nl-NL" dirty="0" err="1" smtClean="0"/>
              <a:t>Statistics</a:t>
            </a:r>
            <a:r>
              <a:rPr lang="nl-NL" dirty="0" smtClean="0"/>
              <a:t>)</a:t>
            </a:r>
            <a:br>
              <a:rPr lang="nl-NL" dirty="0" smtClean="0"/>
            </a:br>
            <a:endParaRPr lang="nl-NL" dirty="0" smtClean="0"/>
          </a:p>
          <a:p>
            <a:pPr lvl="1"/>
            <a:r>
              <a:rPr lang="nl-NL" dirty="0" smtClean="0"/>
              <a:t>Gauss (</a:t>
            </a:r>
            <a:r>
              <a:rPr lang="nl-NL" dirty="0" err="1" smtClean="0"/>
              <a:t>normal</a:t>
            </a:r>
            <a:r>
              <a:rPr lang="nl-NL" dirty="0" smtClean="0"/>
              <a:t> </a:t>
            </a:r>
            <a:r>
              <a:rPr lang="nl-NL" dirty="0" err="1" smtClean="0"/>
              <a:t>distribution</a:t>
            </a:r>
            <a:r>
              <a:rPr lang="nl-NL" dirty="0" smtClean="0"/>
              <a:t>)</a:t>
            </a:r>
            <a:br>
              <a:rPr lang="nl-NL" dirty="0" smtClean="0"/>
            </a:br>
            <a:endParaRPr lang="nl-NL" dirty="0" smtClean="0"/>
          </a:p>
          <a:p>
            <a:pPr lvl="1"/>
            <a:r>
              <a:rPr lang="nl-NL" dirty="0" smtClean="0"/>
              <a:t>Bayes’ </a:t>
            </a:r>
            <a:r>
              <a:rPr lang="nl-NL" dirty="0" err="1" smtClean="0"/>
              <a:t>Theorem</a:t>
            </a:r>
            <a:r>
              <a:rPr lang="nl-NL" dirty="0" smtClean="0"/>
              <a:t/>
            </a:r>
            <a:br>
              <a:rPr lang="nl-NL" dirty="0" smtClean="0"/>
            </a:br>
            <a:r>
              <a:rPr lang="nl-NL" dirty="0" smtClean="0"/>
              <a:t/>
            </a:r>
            <a:br>
              <a:rPr lang="nl-NL" dirty="0" smtClean="0"/>
            </a:br>
            <a:endParaRPr lang="nl-NL" dirty="0" smtClean="0"/>
          </a:p>
          <a:p>
            <a:pPr lvl="1"/>
            <a:r>
              <a:rPr lang="nl-NL" dirty="0" err="1" smtClean="0"/>
              <a:t>Euclidean</a:t>
            </a:r>
            <a:r>
              <a:rPr lang="nl-NL" dirty="0" smtClean="0"/>
              <a:t> </a:t>
            </a:r>
            <a:r>
              <a:rPr lang="nl-NL" dirty="0" err="1" smtClean="0"/>
              <a:t>Distance</a:t>
            </a:r>
            <a:r>
              <a:rPr lang="nl-NL" dirty="0"/>
              <a:t> </a:t>
            </a:r>
            <a:r>
              <a:rPr lang="nl-NL" dirty="0" smtClean="0"/>
              <a:t/>
            </a:r>
            <a:br>
              <a:rPr lang="nl-NL" dirty="0" smtClean="0"/>
            </a:br>
            <a:r>
              <a:rPr lang="nl-NL" dirty="0" smtClean="0"/>
              <a:t/>
            </a:r>
            <a:br>
              <a:rPr lang="nl-NL" dirty="0" smtClean="0"/>
            </a:br>
            <a:r>
              <a:rPr lang="nl-NL" dirty="0" smtClean="0"/>
              <a:t/>
            </a:r>
            <a:br>
              <a:rPr lang="nl-NL" dirty="0" smtClean="0"/>
            </a:br>
            <a:endParaRPr lang="nl-NL" dirty="0" smtClean="0"/>
          </a:p>
          <a:p>
            <a:pPr lvl="1"/>
            <a:r>
              <a:rPr lang="nl-NL" dirty="0" err="1" smtClean="0"/>
              <a:t>Perceptron</a:t>
            </a:r>
            <a:r>
              <a:rPr lang="nl-NL" dirty="0" smtClean="0"/>
              <a:t/>
            </a:r>
            <a:br>
              <a:rPr lang="nl-NL" dirty="0" smtClean="0"/>
            </a:br>
            <a:endParaRPr lang="nl-NL" dirty="0" smtClean="0"/>
          </a:p>
          <a:p>
            <a:pPr lvl="1"/>
            <a:r>
              <a:rPr lang="nl-NL" dirty="0" err="1" smtClean="0"/>
              <a:t>Mean</a:t>
            </a:r>
            <a:r>
              <a:rPr lang="nl-NL" dirty="0" smtClean="0"/>
              <a:t> Square Error</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4834" y="7229013"/>
            <a:ext cx="4422352" cy="114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4" descr="\begin{align}\mathrm{d}(\mathbf{p},\mathbf{q}) = \mathrm{d}(\mathbf{q},\mathbf{p}) &amp; = \sqrt{(q_1-p_1)^2 + (q_2-p_2)^2 + \cdots + (q_n-p_n)^2} \\[8pt]&#10;&amp; = \sqrt{\sum_{i=1}^n (q_i-p_i)^2}.\end{al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4031" y="5103494"/>
            <a:ext cx="8589327" cy="2108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031" y="4000182"/>
            <a:ext cx="3991416" cy="1081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4031" y="2700972"/>
            <a:ext cx="4997797" cy="1223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4834" y="8199258"/>
            <a:ext cx="4160708" cy="1249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570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par>
                          <p:cTn id="17" fill="hold">
                            <p:stCondLst>
                              <p:cond delay="0"/>
                            </p:stCondLst>
                            <p:childTnLst>
                              <p:par>
                                <p:cTn id="18" presetID="10" presetClass="entr" presetSubtype="0" fill="hold" nodeType="afterEffect">
                                  <p:stCondLst>
                                    <p:cond delay="0"/>
                                  </p:stCondLst>
                                  <p:childTnLst>
                                    <p:set>
                                      <p:cBhvr>
                                        <p:cTn id="19" dur="1" fill="hold">
                                          <p:stCondLst>
                                            <p:cond delay="0"/>
                                          </p:stCondLst>
                                        </p:cTn>
                                        <p:tgtEl>
                                          <p:spTgt spid="8194"/>
                                        </p:tgtEl>
                                        <p:attrNameLst>
                                          <p:attrName>style.visibility</p:attrName>
                                        </p:attrNameLst>
                                      </p:cBhvr>
                                      <p:to>
                                        <p:strVal val="visible"/>
                                      </p:to>
                                    </p:set>
                                    <p:animEffect transition="in" filter="fade">
                                      <p:cBhvr>
                                        <p:cTn id="20" dur="500"/>
                                        <p:tgtEl>
                                          <p:spTgt spid="8194"/>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197"/>
                                        </p:tgtEl>
                                        <p:attrNameLst>
                                          <p:attrName>style.visibility</p:attrName>
                                        </p:attrNameLst>
                                      </p:cBhvr>
                                      <p:to>
                                        <p:strVal val="visible"/>
                                      </p:to>
                                    </p:set>
                                    <p:animEffect transition="in" filter="fade">
                                      <p:cBhvr>
                                        <p:cTn id="24" dur="500"/>
                                        <p:tgtEl>
                                          <p:spTgt spid="8197"/>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8198"/>
                                        </p:tgtEl>
                                        <p:attrNameLst>
                                          <p:attrName>style.visibility</p:attrName>
                                        </p:attrNameLst>
                                      </p:cBhvr>
                                      <p:to>
                                        <p:strVal val="visible"/>
                                      </p:to>
                                    </p:set>
                                    <p:animEffect transition="in" filter="fade">
                                      <p:cBhvr>
                                        <p:cTn id="28" dur="500"/>
                                        <p:tgtEl>
                                          <p:spTgt spid="8198"/>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8199"/>
                                        </p:tgtEl>
                                        <p:attrNameLst>
                                          <p:attrName>style.visibility</p:attrName>
                                        </p:attrNameLst>
                                      </p:cBhvr>
                                      <p:to>
                                        <p:strVal val="visible"/>
                                      </p:to>
                                    </p:set>
                                    <p:animEffect transition="in" filter="fade">
                                      <p:cBhvr>
                                        <p:cTn id="32" dur="500"/>
                                        <p:tgtEl>
                                          <p:spTgt spid="8199"/>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8201"/>
                                        </p:tgtEl>
                                        <p:attrNameLst>
                                          <p:attrName>style.visibility</p:attrName>
                                        </p:attrNameLst>
                                      </p:cBhvr>
                                      <p:to>
                                        <p:strVal val="visible"/>
                                      </p:to>
                                    </p:set>
                                    <p:animEffect transition="in" filter="fade">
                                      <p:cBhvr>
                                        <p:cTn id="36" dur="500"/>
                                        <p:tgtEl>
                                          <p:spTgt spid="8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What</a:t>
            </a:r>
            <a:r>
              <a:rPr lang="nl-NL" dirty="0" smtClean="0"/>
              <a:t> </a:t>
            </a:r>
            <a:r>
              <a:rPr lang="nl-NL" dirty="0" err="1" smtClean="0"/>
              <a:t>to</a:t>
            </a:r>
            <a:r>
              <a:rPr lang="nl-NL" dirty="0" smtClean="0"/>
              <a:t> do </a:t>
            </a:r>
            <a:r>
              <a:rPr lang="nl-NL" dirty="0" err="1" smtClean="0"/>
              <a:t>it</a:t>
            </a:r>
            <a:r>
              <a:rPr lang="nl-NL" dirty="0" smtClean="0"/>
              <a:t> </a:t>
            </a:r>
            <a:r>
              <a:rPr lang="nl-NL" dirty="0" err="1" smtClean="0"/>
              <a:t>with</a:t>
            </a:r>
            <a:r>
              <a:rPr lang="nl-NL" dirty="0" smtClean="0"/>
              <a:t>?</a:t>
            </a:r>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880" y="1683385"/>
            <a:ext cx="12893039" cy="70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64216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and libraries implementing machine learning algorithms</a:t>
            </a:r>
            <a:endParaRPr lang="nl-NL" dirty="0"/>
          </a:p>
        </p:txBody>
      </p:sp>
      <p:pic>
        <p:nvPicPr>
          <p:cNvPr id="3" name="Picture 2"/>
          <p:cNvPicPr>
            <a:picLocks noChangeAspect="1"/>
          </p:cNvPicPr>
          <p:nvPr/>
        </p:nvPicPr>
        <p:blipFill>
          <a:blip r:embed="rId2"/>
          <a:stretch>
            <a:fillRect/>
          </a:stretch>
        </p:blipFill>
        <p:spPr>
          <a:xfrm>
            <a:off x="9997480" y="2189748"/>
            <a:ext cx="6416750" cy="7339330"/>
          </a:xfrm>
          <a:prstGeom prst="rect">
            <a:avLst/>
          </a:prstGeom>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782" y="3612629"/>
            <a:ext cx="6132585" cy="3341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409482" y="3959705"/>
            <a:ext cx="1428596" cy="2646878"/>
          </a:xfrm>
          <a:prstGeom prst="rect">
            <a:avLst/>
          </a:prstGeom>
          <a:noFill/>
        </p:spPr>
        <p:txBody>
          <a:bodyPr wrap="none" rtlCol="0">
            <a:spAutoFit/>
          </a:bodyPr>
          <a:lstStyle/>
          <a:p>
            <a:r>
              <a:rPr lang="en-US" sz="16600" dirty="0" smtClean="0"/>
              <a:t>+</a:t>
            </a:r>
            <a:endParaRPr lang="nl-NL" sz="16600" dirty="0" err="1" smtClean="0"/>
          </a:p>
        </p:txBody>
      </p:sp>
    </p:spTree>
    <p:extLst>
      <p:ext uri="{BB962C8B-B14F-4D97-AF65-F5344CB8AC3E}">
        <p14:creationId xmlns:p14="http://schemas.microsoft.com/office/powerpoint/2010/main" val="15270047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of Course</a:t>
            </a:r>
            <a:endParaRPr lang="nl-NL" dirty="0"/>
          </a:p>
        </p:txBody>
      </p:sp>
      <p:sp>
        <p:nvSpPr>
          <p:cNvPr id="5" name="TextBox 4"/>
          <p:cNvSpPr txBox="1"/>
          <p:nvPr/>
        </p:nvSpPr>
        <p:spPr>
          <a:xfrm>
            <a:off x="9081270" y="1616167"/>
            <a:ext cx="6612195" cy="3154710"/>
          </a:xfrm>
          <a:prstGeom prst="rect">
            <a:avLst/>
          </a:prstGeom>
          <a:noFill/>
        </p:spPr>
        <p:txBody>
          <a:bodyPr wrap="none" rtlCol="0">
            <a:spAutoFit/>
          </a:bodyPr>
          <a:lstStyle/>
          <a:p>
            <a:r>
              <a:rPr lang="en-US" sz="19900" dirty="0" smtClean="0"/>
              <a:t>DATA</a:t>
            </a:r>
            <a:endParaRPr lang="nl-NL" sz="19900" dirty="0"/>
          </a:p>
        </p:txBody>
      </p:sp>
      <p:sp>
        <p:nvSpPr>
          <p:cNvPr id="6" name="TextBox 5"/>
          <p:cNvSpPr txBox="1"/>
          <p:nvPr/>
        </p:nvSpPr>
        <p:spPr>
          <a:xfrm rot="2114234">
            <a:off x="5128775" y="3125130"/>
            <a:ext cx="6612195" cy="3154710"/>
          </a:xfrm>
          <a:prstGeom prst="rect">
            <a:avLst/>
          </a:prstGeom>
          <a:noFill/>
        </p:spPr>
        <p:txBody>
          <a:bodyPr wrap="none" rtlCol="0">
            <a:spAutoFit/>
          </a:bodyPr>
          <a:lstStyle/>
          <a:p>
            <a:r>
              <a:rPr lang="en-US" sz="19900" dirty="0" smtClean="0"/>
              <a:t>DATA</a:t>
            </a:r>
            <a:endParaRPr lang="nl-NL" sz="19900" dirty="0"/>
          </a:p>
        </p:txBody>
      </p:sp>
      <p:sp>
        <p:nvSpPr>
          <p:cNvPr id="7" name="TextBox 6"/>
          <p:cNvSpPr txBox="1"/>
          <p:nvPr/>
        </p:nvSpPr>
        <p:spPr>
          <a:xfrm rot="19474328">
            <a:off x="2735369" y="810832"/>
            <a:ext cx="6612195" cy="3154710"/>
          </a:xfrm>
          <a:prstGeom prst="rect">
            <a:avLst/>
          </a:prstGeom>
          <a:noFill/>
        </p:spPr>
        <p:txBody>
          <a:bodyPr wrap="none" rtlCol="0">
            <a:spAutoFit/>
          </a:bodyPr>
          <a:lstStyle/>
          <a:p>
            <a:r>
              <a:rPr lang="en-US" sz="19900" dirty="0" smtClean="0"/>
              <a:t>DATA</a:t>
            </a:r>
            <a:endParaRPr lang="nl-NL" sz="19900" dirty="0"/>
          </a:p>
        </p:txBody>
      </p:sp>
      <p:sp>
        <p:nvSpPr>
          <p:cNvPr id="8" name="TextBox 7"/>
          <p:cNvSpPr txBox="1"/>
          <p:nvPr/>
        </p:nvSpPr>
        <p:spPr>
          <a:xfrm>
            <a:off x="10820308" y="4012604"/>
            <a:ext cx="6612195" cy="3154710"/>
          </a:xfrm>
          <a:prstGeom prst="rect">
            <a:avLst/>
          </a:prstGeom>
          <a:noFill/>
        </p:spPr>
        <p:txBody>
          <a:bodyPr wrap="none" rtlCol="0">
            <a:spAutoFit/>
          </a:bodyPr>
          <a:lstStyle/>
          <a:p>
            <a:r>
              <a:rPr lang="en-US" sz="19900" dirty="0" smtClean="0"/>
              <a:t>DATA</a:t>
            </a:r>
            <a:endParaRPr lang="nl-NL" sz="19900" dirty="0"/>
          </a:p>
        </p:txBody>
      </p:sp>
      <p:sp>
        <p:nvSpPr>
          <p:cNvPr id="9" name="TextBox 8"/>
          <p:cNvSpPr txBox="1"/>
          <p:nvPr/>
        </p:nvSpPr>
        <p:spPr>
          <a:xfrm rot="16352940">
            <a:off x="-326434" y="2914621"/>
            <a:ext cx="4719012" cy="2215991"/>
          </a:xfrm>
          <a:prstGeom prst="rect">
            <a:avLst/>
          </a:prstGeom>
          <a:noFill/>
        </p:spPr>
        <p:txBody>
          <a:bodyPr wrap="square" rtlCol="0">
            <a:spAutoFit/>
          </a:bodyPr>
          <a:lstStyle/>
          <a:p>
            <a:r>
              <a:rPr lang="en-US" sz="13800" dirty="0" smtClean="0"/>
              <a:t>DATA</a:t>
            </a:r>
            <a:endParaRPr lang="nl-NL" sz="13800" dirty="0"/>
          </a:p>
        </p:txBody>
      </p:sp>
      <p:sp>
        <p:nvSpPr>
          <p:cNvPr id="10" name="TextBox 9"/>
          <p:cNvSpPr txBox="1"/>
          <p:nvPr/>
        </p:nvSpPr>
        <p:spPr>
          <a:xfrm>
            <a:off x="2743339" y="5149926"/>
            <a:ext cx="9451946" cy="4508927"/>
          </a:xfrm>
          <a:prstGeom prst="rect">
            <a:avLst/>
          </a:prstGeom>
          <a:noFill/>
        </p:spPr>
        <p:txBody>
          <a:bodyPr wrap="none" rtlCol="0">
            <a:spAutoFit/>
          </a:bodyPr>
          <a:lstStyle/>
          <a:p>
            <a:r>
              <a:rPr lang="en-US" sz="28700" dirty="0" smtClean="0"/>
              <a:t>DATA</a:t>
            </a:r>
            <a:endParaRPr lang="nl-NL" sz="28700" dirty="0"/>
          </a:p>
        </p:txBody>
      </p:sp>
    </p:spTree>
    <p:extLst>
      <p:ext uri="{BB962C8B-B14F-4D97-AF65-F5344CB8AC3E}">
        <p14:creationId xmlns:p14="http://schemas.microsoft.com/office/powerpoint/2010/main" val="236666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 presetClass="emph" presetSubtype="2" fill="hold" grpId="0" nodeType="withEffect">
                                  <p:stCondLst>
                                    <p:cond delay="0"/>
                                  </p:stCondLst>
                                  <p:childTnLst>
                                    <p:animClr clrSpc="rgb" dir="cw">
                                      <p:cBhvr override="childStyle">
                                        <p:cTn id="8" dur="2000" fill="hold"/>
                                        <p:tgtEl>
                                          <p:spTgt spid="5"/>
                                        </p:tgtEl>
                                        <p:attrNameLst>
                                          <p:attrName>style.color</p:attrName>
                                        </p:attrNameLst>
                                      </p:cBhvr>
                                      <p:to>
                                        <a:schemeClr val="accent1"/>
                                      </p:to>
                                    </p:animClr>
                                  </p:childTnLst>
                                </p:cTn>
                              </p:par>
                              <p:par>
                                <p:cTn id="9" presetID="1" presetClass="entr" presetSubtype="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3" presetClass="emph" presetSubtype="2" fill="hold" grpId="0" nodeType="withEffect">
                                  <p:stCondLst>
                                    <p:cond delay="0"/>
                                  </p:stCondLst>
                                  <p:childTnLst>
                                    <p:animClr clrSpc="rgb" dir="cw">
                                      <p:cBhvr override="childStyle">
                                        <p:cTn id="12" dur="2000" fill="hold"/>
                                        <p:tgtEl>
                                          <p:spTgt spid="6"/>
                                        </p:tgtEl>
                                        <p:attrNameLst>
                                          <p:attrName>style.color</p:attrName>
                                        </p:attrNameLst>
                                      </p:cBhvr>
                                      <p:to>
                                        <a:schemeClr val="folHlink"/>
                                      </p:to>
                                    </p:animClr>
                                  </p:childTnLst>
                                </p:cTn>
                              </p:par>
                              <p:par>
                                <p:cTn id="13" presetID="1" presetClass="entr"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3" presetClass="emph" presetSubtype="2" fill="hold" grpId="0" nodeType="withEffect">
                                  <p:stCondLst>
                                    <p:cond delay="0"/>
                                  </p:stCondLst>
                                  <p:childTnLst>
                                    <p:animClr clrSpc="rgb" dir="cw">
                                      <p:cBhvr override="childStyle">
                                        <p:cTn id="16" dur="2000" fill="hold"/>
                                        <p:tgtEl>
                                          <p:spTgt spid="7"/>
                                        </p:tgtEl>
                                        <p:attrNameLst>
                                          <p:attrName>style.color</p:attrName>
                                        </p:attrNameLst>
                                      </p:cBhvr>
                                      <p:to>
                                        <a:srgbClr val="FF0000"/>
                                      </p:to>
                                    </p:animClr>
                                  </p:childTnLst>
                                </p:cTn>
                              </p:par>
                              <p:par>
                                <p:cTn id="17" presetID="1" presetClass="entr"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3" presetClass="emph" presetSubtype="2" fill="hold" grpId="0" nodeType="withEffect">
                                  <p:stCondLst>
                                    <p:cond delay="0"/>
                                  </p:stCondLst>
                                  <p:childTnLst>
                                    <p:animClr clrSpc="rgb" dir="cw">
                                      <p:cBhvr override="childStyle">
                                        <p:cTn id="20" dur="2000" fill="hold"/>
                                        <p:tgtEl>
                                          <p:spTgt spid="8"/>
                                        </p:tgtEl>
                                        <p:attrNameLst>
                                          <p:attrName>style.color</p:attrName>
                                        </p:attrNameLst>
                                      </p:cBhvr>
                                      <p:to>
                                        <a:schemeClr val="bg2"/>
                                      </p:to>
                                    </p:animClr>
                                  </p:childTnLst>
                                </p:cTn>
                              </p:par>
                              <p:par>
                                <p:cTn id="21" presetID="3" presetClass="emph" presetSubtype="2" fill="hold" grpId="0" nodeType="withEffect">
                                  <p:stCondLst>
                                    <p:cond delay="0"/>
                                  </p:stCondLst>
                                  <p:childTnLst>
                                    <p:animClr clrSpc="rgb" dir="cw">
                                      <p:cBhvr override="childStyle">
                                        <p:cTn id="22" dur="2000" fill="hold"/>
                                        <p:tgtEl>
                                          <p:spTgt spid="9"/>
                                        </p:tgtEl>
                                        <p:attrNameLst>
                                          <p:attrName>style.color</p:attrName>
                                        </p:attrNameLst>
                                      </p:cBhvr>
                                      <p:to>
                                        <a:srgbClr val="F650CB"/>
                                      </p:to>
                                    </p:animClr>
                                  </p:childTnLst>
                                </p:cTn>
                              </p:par>
                              <p:par>
                                <p:cTn id="23" presetID="1" presetClass="entr"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3" presetClass="emph" presetSubtype="2" fill="hold" grpId="0" nodeType="withEffect">
                                  <p:stCondLst>
                                    <p:cond delay="0"/>
                                  </p:stCondLst>
                                  <p:childTnLst>
                                    <p:animClr clrSpc="rgb" dir="cw">
                                      <p:cBhvr override="childStyle">
                                        <p:cTn id="26" dur="2000" fill="hold"/>
                                        <p:tgtEl>
                                          <p:spTgt spid="10"/>
                                        </p:tgtEl>
                                        <p:attrNameLst>
                                          <p:attrName>style.color</p:attrName>
                                        </p:attrNameLst>
                                      </p:cBhvr>
                                      <p:to>
                                        <a:srgbClr val="00FF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P spid="9" grpId="0"/>
      <p:bldP spid="10" grpId="0"/>
      <p:bldP spid="10"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How </a:t>
            </a:r>
            <a:r>
              <a:rPr lang="nl-NL" dirty="0" err="1" smtClean="0"/>
              <a:t>to</a:t>
            </a:r>
            <a:r>
              <a:rPr lang="nl-NL" dirty="0" smtClean="0"/>
              <a:t> </a:t>
            </a:r>
            <a:r>
              <a:rPr lang="nl-NL" dirty="0" err="1" smtClean="0"/>
              <a:t>pick</a:t>
            </a:r>
            <a:r>
              <a:rPr lang="nl-NL" dirty="0" smtClean="0"/>
              <a:t> Tools for </a:t>
            </a:r>
            <a:r>
              <a:rPr lang="nl-NL" dirty="0" err="1" smtClean="0"/>
              <a:t>the</a:t>
            </a:r>
            <a:r>
              <a:rPr lang="nl-NL" dirty="0" smtClean="0"/>
              <a:t> job</a:t>
            </a:r>
            <a:endParaRPr lang="en-US" dirty="0"/>
          </a:p>
        </p:txBody>
      </p:sp>
      <p:sp>
        <p:nvSpPr>
          <p:cNvPr id="3" name="Text Placeholder 2"/>
          <p:cNvSpPr>
            <a:spLocks noGrp="1"/>
          </p:cNvSpPr>
          <p:nvPr>
            <p:ph type="body" sz="quarter" idx="10"/>
          </p:nvPr>
        </p:nvSpPr>
        <p:spPr>
          <a:xfrm>
            <a:off x="1917701" y="2603500"/>
            <a:ext cx="11942763" cy="6881159"/>
          </a:xfrm>
        </p:spPr>
        <p:txBody>
          <a:bodyPr>
            <a:normAutofit/>
          </a:bodyPr>
          <a:lstStyle/>
          <a:p>
            <a:r>
              <a:rPr lang="nl-NL" dirty="0" err="1" smtClean="0"/>
              <a:t>What</a:t>
            </a:r>
            <a:r>
              <a:rPr lang="nl-NL" dirty="0" smtClean="0"/>
              <a:t> are </a:t>
            </a:r>
            <a:r>
              <a:rPr lang="nl-NL" dirty="0" err="1" smtClean="0"/>
              <a:t>the</a:t>
            </a:r>
            <a:r>
              <a:rPr lang="nl-NL" dirty="0" smtClean="0"/>
              <a:t> jobs?</a:t>
            </a:r>
          </a:p>
          <a:p>
            <a:pPr lvl="1"/>
            <a:r>
              <a:rPr lang="nl-NL" dirty="0" err="1" smtClean="0"/>
              <a:t>Gather</a:t>
            </a:r>
            <a:r>
              <a:rPr lang="nl-NL" dirty="0" smtClean="0"/>
              <a:t> data</a:t>
            </a:r>
          </a:p>
          <a:p>
            <a:pPr lvl="1"/>
            <a:r>
              <a:rPr lang="nl-NL" dirty="0" err="1" smtClean="0"/>
              <a:t>Prepare</a:t>
            </a:r>
            <a:r>
              <a:rPr lang="nl-NL" dirty="0" smtClean="0"/>
              <a:t> data</a:t>
            </a:r>
          </a:p>
          <a:p>
            <a:pPr lvl="1"/>
            <a:r>
              <a:rPr lang="nl-NL" dirty="0" err="1" smtClean="0"/>
              <a:t>Explore</a:t>
            </a:r>
            <a:r>
              <a:rPr lang="nl-NL" dirty="0" smtClean="0"/>
              <a:t> </a:t>
            </a:r>
            <a:r>
              <a:rPr lang="nl-NL" dirty="0" err="1" smtClean="0"/>
              <a:t>and</a:t>
            </a:r>
            <a:r>
              <a:rPr lang="nl-NL" dirty="0" smtClean="0"/>
              <a:t> (</a:t>
            </a:r>
            <a:r>
              <a:rPr lang="nl-NL" dirty="0" err="1" smtClean="0"/>
              <a:t>hopefully</a:t>
            </a:r>
            <a:r>
              <a:rPr lang="nl-NL" dirty="0" smtClean="0"/>
              <a:t>) Discover</a:t>
            </a:r>
          </a:p>
          <a:p>
            <a:pPr lvl="1"/>
            <a:r>
              <a:rPr lang="nl-NL" dirty="0" smtClean="0"/>
              <a:t>Present</a:t>
            </a:r>
          </a:p>
          <a:p>
            <a:pPr lvl="1"/>
            <a:r>
              <a:rPr lang="nl-NL" dirty="0" err="1" smtClean="0"/>
              <a:t>Embed</a:t>
            </a:r>
            <a:r>
              <a:rPr lang="nl-NL" dirty="0" smtClean="0"/>
              <a:t> &amp; </a:t>
            </a:r>
            <a:r>
              <a:rPr lang="nl-NL" dirty="0" err="1" smtClean="0"/>
              <a:t>Deploy</a:t>
            </a:r>
            <a:r>
              <a:rPr lang="nl-NL" dirty="0" smtClean="0"/>
              <a:t> Model</a:t>
            </a:r>
          </a:p>
          <a:p>
            <a:r>
              <a:rPr lang="nl-NL" dirty="0" err="1" smtClean="0"/>
              <a:t>What</a:t>
            </a:r>
            <a:r>
              <a:rPr lang="nl-NL" dirty="0" smtClean="0"/>
              <a:t> are </a:t>
            </a:r>
            <a:r>
              <a:rPr lang="nl-NL" dirty="0" err="1" smtClean="0"/>
              <a:t>considerations</a:t>
            </a:r>
            <a:r>
              <a:rPr lang="nl-NL" dirty="0" smtClean="0"/>
              <a:t>?</a:t>
            </a:r>
          </a:p>
          <a:p>
            <a:pPr lvl="1"/>
            <a:r>
              <a:rPr lang="nl-NL" dirty="0" smtClean="0"/>
              <a:t>Volume</a:t>
            </a:r>
          </a:p>
          <a:p>
            <a:pPr lvl="1"/>
            <a:r>
              <a:rPr lang="nl-NL" dirty="0" smtClean="0"/>
              <a:t>Speed </a:t>
            </a:r>
            <a:r>
              <a:rPr lang="nl-NL" dirty="0" err="1" smtClean="0"/>
              <a:t>and</a:t>
            </a:r>
            <a:r>
              <a:rPr lang="nl-NL" dirty="0" smtClean="0"/>
              <a:t> Time</a:t>
            </a:r>
          </a:p>
          <a:p>
            <a:pPr lvl="1"/>
            <a:r>
              <a:rPr lang="nl-NL" dirty="0" smtClean="0"/>
              <a:t>Skills</a:t>
            </a:r>
          </a:p>
          <a:p>
            <a:pPr lvl="1"/>
            <a:r>
              <a:rPr lang="nl-NL" dirty="0" smtClean="0"/>
              <a:t>Platform</a:t>
            </a:r>
          </a:p>
          <a:p>
            <a:pPr lvl="1"/>
            <a:r>
              <a:rPr lang="en-US" dirty="0" smtClean="0"/>
              <a:t>Cost</a:t>
            </a:r>
            <a:endParaRPr lang="en-US" dirty="0"/>
          </a:p>
        </p:txBody>
      </p:sp>
    </p:spTree>
    <p:extLst>
      <p:ext uri="{BB962C8B-B14F-4D97-AF65-F5344CB8AC3E}">
        <p14:creationId xmlns:p14="http://schemas.microsoft.com/office/powerpoint/2010/main" val="23925474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2144" y="3577406"/>
            <a:ext cx="14955977" cy="1290587"/>
          </a:xfrm>
        </p:spPr>
        <p:txBody>
          <a:bodyPr/>
          <a:lstStyle/>
          <a:p>
            <a:r>
              <a:rPr lang="en-US" sz="23900" dirty="0" smtClean="0"/>
              <a:t>Y = F(x)</a:t>
            </a:r>
            <a:endParaRPr lang="nl-NL" sz="23900" dirty="0"/>
          </a:p>
        </p:txBody>
      </p:sp>
    </p:spTree>
    <p:extLst>
      <p:ext uri="{BB962C8B-B14F-4D97-AF65-F5344CB8AC3E}">
        <p14:creationId xmlns:p14="http://schemas.microsoft.com/office/powerpoint/2010/main" val="27369029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Popular</a:t>
            </a:r>
            <a:r>
              <a:rPr lang="nl-NL" dirty="0" smtClean="0"/>
              <a:t> </a:t>
            </a:r>
            <a:r>
              <a:rPr lang="nl-NL" dirty="0" err="1" smtClean="0"/>
              <a:t>technologies</a:t>
            </a:r>
            <a:endParaRPr lang="en-US" dirty="0"/>
          </a:p>
        </p:txBody>
      </p:sp>
      <p:sp>
        <p:nvSpPr>
          <p:cNvPr id="5" name="AutoShape 2" descr="Image result for logo python"/>
          <p:cNvSpPr>
            <a:spLocks noChangeAspect="1" noChangeArrowheads="1"/>
          </p:cNvSpPr>
          <p:nvPr/>
        </p:nvSpPr>
        <p:spPr bwMode="auto">
          <a:xfrm>
            <a:off x="155575" y="-1943100"/>
            <a:ext cx="6000750" cy="4048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Image result for logo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405" y="2379345"/>
            <a:ext cx="6000750" cy="4048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ogo 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6735" y="4930140"/>
            <a:ext cx="4629150" cy="40481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park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60986" y="603885"/>
            <a:ext cx="4423029"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0003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Popular </a:t>
            </a:r>
            <a:r>
              <a:rPr lang="en-US" dirty="0"/>
              <a:t>frameworks &amp; libraries</a:t>
            </a:r>
            <a:endParaRPr lang="nl-NL" dirty="0"/>
          </a:p>
        </p:txBody>
      </p:sp>
      <p:sp>
        <p:nvSpPr>
          <p:cNvPr id="10" name="Text Placeholder 9"/>
          <p:cNvSpPr>
            <a:spLocks noGrp="1"/>
          </p:cNvSpPr>
          <p:nvPr>
            <p:ph type="body" sz="quarter" idx="10"/>
          </p:nvPr>
        </p:nvSpPr>
        <p:spPr/>
        <p:txBody>
          <a:bodyPr/>
          <a:lstStyle/>
          <a:p>
            <a:r>
              <a:rPr lang="nl-NL" dirty="0" err="1"/>
              <a:t>TensorFlow</a:t>
            </a:r>
            <a:endParaRPr lang="nl-NL" dirty="0"/>
          </a:p>
          <a:p>
            <a:r>
              <a:rPr lang="en-US" dirty="0" err="1"/>
              <a:t>MXNet</a:t>
            </a:r>
            <a:endParaRPr lang="en-US" dirty="0"/>
          </a:p>
          <a:p>
            <a:r>
              <a:rPr lang="en-US" dirty="0" err="1"/>
              <a:t>Caffe</a:t>
            </a:r>
            <a:endParaRPr lang="en-US" dirty="0"/>
          </a:p>
          <a:p>
            <a:r>
              <a:rPr lang="en-US" dirty="0"/>
              <a:t>DL4J</a:t>
            </a:r>
          </a:p>
          <a:p>
            <a:r>
              <a:rPr lang="en-US" dirty="0" err="1"/>
              <a:t>Keras</a:t>
            </a:r>
            <a:endParaRPr lang="en-US" dirty="0"/>
          </a:p>
          <a:p>
            <a:r>
              <a:rPr lang="en-US" dirty="0"/>
              <a:t>… many </a:t>
            </a:r>
            <a:r>
              <a:rPr lang="en-US" dirty="0" smtClean="0"/>
              <a:t>more…</a:t>
            </a:r>
            <a:br>
              <a:rPr lang="en-US" dirty="0" smtClean="0"/>
            </a:br>
            <a:r>
              <a:rPr lang="en-US" dirty="0" smtClean="0"/>
              <a:t/>
            </a:r>
            <a:br>
              <a:rPr lang="en-US" dirty="0" smtClean="0"/>
            </a:br>
            <a:r>
              <a:rPr lang="en-US" dirty="0" smtClean="0"/>
              <a:t>Oracle Database Option</a:t>
            </a:r>
            <a:br>
              <a:rPr lang="en-US" dirty="0" smtClean="0"/>
            </a:br>
            <a:r>
              <a:rPr lang="en-US" dirty="0" smtClean="0"/>
              <a:t>Advanced Analytics</a:t>
            </a:r>
            <a:endParaRPr lang="en-US" dirty="0"/>
          </a:p>
          <a:p>
            <a:pPr marL="0" indent="0">
              <a:buNone/>
            </a:pPr>
            <a:endParaRPr lang="nl-NL" dirty="0"/>
          </a:p>
        </p:txBody>
      </p:sp>
      <p:sp>
        <p:nvSpPr>
          <p:cNvPr id="5" name="TextBox 4"/>
          <p:cNvSpPr txBox="1"/>
          <p:nvPr/>
        </p:nvSpPr>
        <p:spPr>
          <a:xfrm>
            <a:off x="406665" y="8921921"/>
            <a:ext cx="12175066" cy="792653"/>
          </a:xfrm>
          <a:prstGeom prst="rect">
            <a:avLst/>
          </a:prstGeom>
          <a:noFill/>
        </p:spPr>
        <p:txBody>
          <a:bodyPr wrap="square" rtlCol="0">
            <a:spAutoFit/>
          </a:bodyPr>
          <a:lstStyle/>
          <a:p>
            <a:r>
              <a:rPr lang="fr-FR" sz="4551" dirty="0">
                <a:solidFill>
                  <a:schemeClr val="bg1"/>
                </a:solidFill>
                <a:latin typeface="Trebuchet MS Bold" charset="0"/>
                <a:ea typeface="+mj-ea"/>
                <a:cs typeface="Trebuchet MS Bold" charset="0"/>
              </a:rPr>
              <a:t>#</a:t>
            </a:r>
            <a:r>
              <a:rPr lang="fr-FR" sz="4551" dirty="0" err="1">
                <a:solidFill>
                  <a:schemeClr val="bg1"/>
                </a:solidFill>
                <a:latin typeface="Trebuchet MS Bold" charset="0"/>
                <a:ea typeface="+mj-ea"/>
                <a:cs typeface="Trebuchet MS Bold" charset="0"/>
              </a:rPr>
              <a:t>DevoxxMA</a:t>
            </a:r>
            <a:endParaRPr lang="fr-FR" sz="4551" dirty="0">
              <a:solidFill>
                <a:schemeClr val="bg1"/>
              </a:solidFill>
              <a:latin typeface="Trebuchet MS Bold" charset="0"/>
              <a:ea typeface="+mj-ea"/>
              <a:cs typeface="Trebuchet MS Bold" charset="0"/>
            </a:endParaRPr>
          </a:p>
        </p:txBody>
      </p:sp>
      <p:pic>
        <p:nvPicPr>
          <p:cNvPr id="6" name="Picture 5"/>
          <p:cNvPicPr>
            <a:picLocks noChangeAspect="1"/>
          </p:cNvPicPr>
          <p:nvPr/>
        </p:nvPicPr>
        <p:blipFill>
          <a:blip r:embed="rId3"/>
          <a:stretch>
            <a:fillRect/>
          </a:stretch>
        </p:blipFill>
        <p:spPr>
          <a:xfrm>
            <a:off x="7168754" y="2603501"/>
            <a:ext cx="9130980" cy="3099597"/>
          </a:xfrm>
          <a:prstGeom prst="rect">
            <a:avLst/>
          </a:prstGeom>
        </p:spPr>
      </p:pic>
      <p:pic>
        <p:nvPicPr>
          <p:cNvPr id="2" name="Picture 1"/>
          <p:cNvPicPr>
            <a:picLocks noChangeAspect="1"/>
          </p:cNvPicPr>
          <p:nvPr/>
        </p:nvPicPr>
        <p:blipFill>
          <a:blip r:embed="rId4"/>
          <a:stretch>
            <a:fillRect/>
          </a:stretch>
        </p:blipFill>
        <p:spPr>
          <a:xfrm>
            <a:off x="6387987" y="6318032"/>
            <a:ext cx="1806097" cy="2354784"/>
          </a:xfrm>
          <a:prstGeom prst="rect">
            <a:avLst/>
          </a:prstGeom>
        </p:spPr>
      </p:pic>
    </p:spTree>
    <p:extLst>
      <p:ext uri="{BB962C8B-B14F-4D97-AF65-F5344CB8AC3E}">
        <p14:creationId xmlns:p14="http://schemas.microsoft.com/office/powerpoint/2010/main" val="24284316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Notebook – </a:t>
            </a:r>
            <a:br>
              <a:rPr lang="nl-NL" dirty="0" smtClean="0"/>
            </a:br>
            <a:r>
              <a:rPr lang="nl-NL" dirty="0" smtClean="0"/>
              <a:t>The Lab </a:t>
            </a:r>
            <a:r>
              <a:rPr lang="nl-NL" dirty="0" err="1" smtClean="0"/>
              <a:t>journal</a:t>
            </a:r>
            <a:r>
              <a:rPr lang="nl-NL" dirty="0" smtClean="0"/>
              <a:t> </a:t>
            </a:r>
            <a:r>
              <a:rPr lang="nl-NL" dirty="0" err="1" smtClean="0"/>
              <a:t>from</a:t>
            </a:r>
            <a:r>
              <a:rPr lang="nl-NL" dirty="0" smtClean="0"/>
              <a:t> </a:t>
            </a:r>
            <a:r>
              <a:rPr lang="nl-NL" dirty="0" err="1" smtClean="0"/>
              <a:t>the</a:t>
            </a:r>
            <a:r>
              <a:rPr lang="nl-NL" dirty="0" smtClean="0"/>
              <a:t> </a:t>
            </a:r>
            <a:r>
              <a:rPr lang="nl-NL" dirty="0" err="1" smtClean="0"/>
              <a:t>Datalab</a:t>
            </a:r>
            <a:r>
              <a:rPr lang="nl-NL" dirty="0" smtClean="0"/>
              <a:t> </a:t>
            </a:r>
            <a:endParaRPr lang="en-US" dirty="0"/>
          </a:p>
        </p:txBody>
      </p:sp>
      <p:sp>
        <p:nvSpPr>
          <p:cNvPr id="3" name="Text Placeholder 2"/>
          <p:cNvSpPr>
            <a:spLocks noGrp="1"/>
          </p:cNvSpPr>
          <p:nvPr>
            <p:ph type="body" sz="quarter" idx="10"/>
          </p:nvPr>
        </p:nvSpPr>
        <p:spPr/>
        <p:txBody>
          <a:bodyPr/>
          <a:lstStyle/>
          <a:p>
            <a:r>
              <a:rPr lang="nl-NL" dirty="0" smtClean="0"/>
              <a:t>Common format for data </a:t>
            </a:r>
            <a:r>
              <a:rPr lang="nl-NL" dirty="0" err="1" smtClean="0"/>
              <a:t>exploration</a:t>
            </a:r>
            <a:r>
              <a:rPr lang="nl-NL" dirty="0" smtClean="0"/>
              <a:t> </a:t>
            </a:r>
            <a:r>
              <a:rPr lang="nl-NL" dirty="0" err="1" smtClean="0"/>
              <a:t>and</a:t>
            </a:r>
            <a:r>
              <a:rPr lang="nl-NL" dirty="0" smtClean="0"/>
              <a:t> </a:t>
            </a:r>
            <a:r>
              <a:rPr lang="nl-NL" dirty="0" err="1" smtClean="0"/>
              <a:t>presentation</a:t>
            </a:r>
            <a:endParaRPr lang="nl-NL" dirty="0" smtClean="0"/>
          </a:p>
          <a:p>
            <a:r>
              <a:rPr lang="nl-NL" dirty="0" smtClean="0"/>
              <a:t>User </a:t>
            </a:r>
            <a:r>
              <a:rPr lang="nl-NL" dirty="0" err="1" smtClean="0"/>
              <a:t>friendly</a:t>
            </a:r>
            <a:r>
              <a:rPr lang="nl-NL" dirty="0" smtClean="0"/>
              <a:t> interface on top of </a:t>
            </a:r>
            <a:r>
              <a:rPr lang="nl-NL" dirty="0" err="1" smtClean="0"/>
              <a:t>powerful</a:t>
            </a:r>
            <a:r>
              <a:rPr lang="nl-NL" dirty="0" smtClean="0"/>
              <a:t> </a:t>
            </a:r>
            <a:r>
              <a:rPr lang="nl-NL" dirty="0" err="1" smtClean="0"/>
              <a:t>technologies</a:t>
            </a:r>
            <a:endParaRPr lang="nl-NL" dirty="0" smtClean="0"/>
          </a:p>
          <a:p>
            <a:r>
              <a:rPr lang="nl-NL" dirty="0" smtClean="0"/>
              <a:t>Most </a:t>
            </a:r>
            <a:r>
              <a:rPr lang="nl-NL" dirty="0" err="1" smtClean="0"/>
              <a:t>popular</a:t>
            </a:r>
            <a:r>
              <a:rPr lang="nl-NL" dirty="0" smtClean="0"/>
              <a:t> </a:t>
            </a:r>
            <a:r>
              <a:rPr lang="nl-NL" dirty="0" err="1" smtClean="0"/>
              <a:t>implementations</a:t>
            </a:r>
            <a:endParaRPr lang="nl-NL" dirty="0" smtClean="0"/>
          </a:p>
          <a:p>
            <a:pPr lvl="1"/>
            <a:r>
              <a:rPr lang="nl-NL" b="1" dirty="0" err="1" smtClean="0"/>
              <a:t>Jupyter</a:t>
            </a:r>
            <a:r>
              <a:rPr lang="nl-NL" b="1" dirty="0" smtClean="0"/>
              <a:t> (</a:t>
            </a:r>
            <a:r>
              <a:rPr lang="nl-NL" b="1" dirty="0" err="1" smtClean="0"/>
              <a:t>fka</a:t>
            </a:r>
            <a:r>
              <a:rPr lang="nl-NL" b="1" dirty="0" smtClean="0"/>
              <a:t> </a:t>
            </a:r>
            <a:r>
              <a:rPr lang="nl-NL" b="1" dirty="0" err="1" smtClean="0"/>
              <a:t>IPython</a:t>
            </a:r>
            <a:r>
              <a:rPr lang="nl-NL" b="1" dirty="0" smtClean="0"/>
              <a:t>)</a:t>
            </a:r>
          </a:p>
          <a:p>
            <a:pPr lvl="1"/>
            <a:r>
              <a:rPr lang="nl-NL" dirty="0" smtClean="0"/>
              <a:t>Apache Zeppelin</a:t>
            </a:r>
          </a:p>
          <a:p>
            <a:pPr lvl="1"/>
            <a:r>
              <a:rPr lang="nl-NL" sz="2000" dirty="0" err="1" smtClean="0"/>
              <a:t>Spark</a:t>
            </a:r>
            <a:r>
              <a:rPr lang="nl-NL" sz="2000" dirty="0" smtClean="0"/>
              <a:t> Notebook</a:t>
            </a:r>
          </a:p>
          <a:p>
            <a:pPr lvl="1"/>
            <a:r>
              <a:rPr lang="nl-NL" sz="2000" dirty="0" err="1" smtClean="0"/>
              <a:t>Beaker</a:t>
            </a:r>
            <a:endParaRPr lang="nl-NL" dirty="0" smtClean="0"/>
          </a:p>
          <a:p>
            <a:pPr lvl="1"/>
            <a:r>
              <a:rPr lang="nl-NL" dirty="0" err="1" smtClean="0"/>
              <a:t>SageMath</a:t>
            </a:r>
            <a:r>
              <a:rPr lang="nl-NL" dirty="0" smtClean="0"/>
              <a:t> (</a:t>
            </a:r>
            <a:r>
              <a:rPr lang="nl-NL" dirty="0" err="1" smtClean="0"/>
              <a:t>SageMathCloud</a:t>
            </a:r>
            <a:r>
              <a:rPr lang="nl-NL" dirty="0" smtClean="0"/>
              <a:t> =&gt; </a:t>
            </a:r>
            <a:r>
              <a:rPr lang="nl-NL" dirty="0" err="1" smtClean="0"/>
              <a:t>CoCalc</a:t>
            </a:r>
            <a:r>
              <a:rPr lang="nl-NL" dirty="0" smtClean="0"/>
              <a:t>)</a:t>
            </a:r>
          </a:p>
          <a:p>
            <a:pPr lvl="1"/>
            <a:r>
              <a:rPr lang="nl-NL" dirty="0" smtClean="0"/>
              <a:t>Oracle Machine Learning Notebook UI</a:t>
            </a:r>
            <a:endParaRPr lang="en-US" dirty="0"/>
          </a:p>
        </p:txBody>
      </p:sp>
      <p:pic>
        <p:nvPicPr>
          <p:cNvPr id="4" name="Picture 4"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r="33247"/>
          <a:stretch/>
        </p:blipFill>
        <p:spPr bwMode="auto">
          <a:xfrm>
            <a:off x="10594975" y="4041457"/>
            <a:ext cx="6351905" cy="53530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lab journ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8465967">
            <a:off x="14966737" y="8214531"/>
            <a:ext cx="2037714" cy="778933"/>
          </a:xfrm>
          <a:prstGeom prst="rect">
            <a:avLst/>
          </a:prstGeom>
          <a:noFill/>
          <a:scene3d>
            <a:camera prst="orthographicFront">
              <a:rot lat="17699988" lon="20099991" rev="20699999"/>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04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27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0" fill="hold"/>
                                        <p:tgtEl>
                                          <p:spTgt spid="5"/>
                                        </p:tgtEl>
                                        <p:attrNameLst>
                                          <p:attrName>ppt_x</p:attrName>
                                        </p:attrNameLst>
                                      </p:cBhvr>
                                      <p:tavLst>
                                        <p:tav tm="0">
                                          <p:val>
                                            <p:strVal val="0-#ppt_w/2"/>
                                          </p:val>
                                        </p:tav>
                                        <p:tav tm="100000">
                                          <p:val>
                                            <p:strVal val="#ppt_x"/>
                                          </p:val>
                                        </p:tav>
                                      </p:tavLst>
                                    </p:anim>
                                    <p:anim calcmode="lin" valueType="num">
                                      <p:cBhvr additive="base">
                                        <p:cTn id="8" dur="3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Example</a:t>
            </a:r>
            <a:r>
              <a:rPr lang="nl-NL" dirty="0" smtClean="0"/>
              <a:t> notebook </a:t>
            </a:r>
            <a:r>
              <a:rPr lang="nl-NL" dirty="0" err="1" smtClean="0"/>
              <a:t>exploration</a:t>
            </a:r>
            <a:endParaRPr lang="en-US" dirty="0"/>
          </a:p>
        </p:txBody>
      </p:sp>
      <p:sp>
        <p:nvSpPr>
          <p:cNvPr id="3" name="Text Placeholder 2"/>
          <p:cNvSpPr>
            <a:spLocks noGrp="1"/>
          </p:cNvSpPr>
          <p:nvPr>
            <p:ph type="body" sz="quarter" idx="10"/>
          </p:nvPr>
        </p:nvSpPr>
        <p:spPr/>
        <p:txBody>
          <a:bodyPr/>
          <a:lstStyle/>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540" y="1778000"/>
            <a:ext cx="10777220" cy="7606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62460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Open Data</a:t>
            </a:r>
            <a:endParaRPr lang="en-US" dirty="0"/>
          </a:p>
        </p:txBody>
      </p:sp>
      <p:sp>
        <p:nvSpPr>
          <p:cNvPr id="3" name="Text Placeholder 2"/>
          <p:cNvSpPr>
            <a:spLocks noGrp="1"/>
          </p:cNvSpPr>
          <p:nvPr>
            <p:ph type="body" sz="quarter" idx="10"/>
          </p:nvPr>
        </p:nvSpPr>
        <p:spPr/>
        <p:txBody>
          <a:bodyPr/>
          <a:lstStyle/>
          <a:p>
            <a:r>
              <a:rPr lang="nl-NL" dirty="0" err="1" smtClean="0"/>
              <a:t>Governments</a:t>
            </a:r>
            <a:r>
              <a:rPr lang="nl-NL" dirty="0" smtClean="0"/>
              <a:t> </a:t>
            </a:r>
            <a:r>
              <a:rPr lang="nl-NL" dirty="0" err="1" smtClean="0"/>
              <a:t>and</a:t>
            </a:r>
            <a:r>
              <a:rPr lang="nl-NL" dirty="0" smtClean="0"/>
              <a:t> </a:t>
            </a:r>
            <a:r>
              <a:rPr lang="nl-NL" dirty="0" err="1" smtClean="0"/>
              <a:t>NGOs</a:t>
            </a:r>
            <a:r>
              <a:rPr lang="nl-NL" dirty="0" smtClean="0"/>
              <a:t>, </a:t>
            </a:r>
            <a:r>
              <a:rPr lang="nl-NL" dirty="0" err="1" smtClean="0"/>
              <a:t>scientific</a:t>
            </a:r>
            <a:r>
              <a:rPr lang="nl-NL" dirty="0" smtClean="0"/>
              <a:t> </a:t>
            </a:r>
            <a:r>
              <a:rPr lang="nl-NL" dirty="0" err="1" smtClean="0"/>
              <a:t>and</a:t>
            </a:r>
            <a:r>
              <a:rPr lang="nl-NL" dirty="0" smtClean="0"/>
              <a:t> even commercial </a:t>
            </a:r>
            <a:r>
              <a:rPr lang="nl-NL" dirty="0" err="1" smtClean="0"/>
              <a:t>organizations</a:t>
            </a:r>
            <a:r>
              <a:rPr lang="nl-NL" dirty="0" smtClean="0"/>
              <a:t> are </a:t>
            </a:r>
            <a:r>
              <a:rPr lang="nl-NL" dirty="0" err="1" smtClean="0"/>
              <a:t>publishing</a:t>
            </a:r>
            <a:r>
              <a:rPr lang="nl-NL" dirty="0" smtClean="0"/>
              <a:t> data</a:t>
            </a:r>
          </a:p>
          <a:p>
            <a:r>
              <a:rPr lang="nl-NL" dirty="0" err="1" smtClean="0"/>
              <a:t>Inviting</a:t>
            </a:r>
            <a:r>
              <a:rPr lang="nl-NL" dirty="0" smtClean="0"/>
              <a:t> </a:t>
            </a:r>
            <a:r>
              <a:rPr lang="nl-NL" dirty="0" err="1" smtClean="0"/>
              <a:t>anyone</a:t>
            </a:r>
            <a:r>
              <a:rPr lang="nl-NL" dirty="0" smtClean="0"/>
              <a:t> </a:t>
            </a:r>
            <a:r>
              <a:rPr lang="nl-NL" dirty="0" err="1" smtClean="0"/>
              <a:t>who</a:t>
            </a:r>
            <a:r>
              <a:rPr lang="nl-NL" dirty="0" smtClean="0"/>
              <a:t> wants </a:t>
            </a:r>
            <a:r>
              <a:rPr lang="nl-NL" dirty="0" err="1" smtClean="0"/>
              <a:t>to</a:t>
            </a:r>
            <a:r>
              <a:rPr lang="nl-NL" dirty="0" smtClean="0"/>
              <a:t> </a:t>
            </a:r>
            <a:r>
              <a:rPr lang="nl-NL" dirty="0" err="1" smtClean="0"/>
              <a:t>join</a:t>
            </a:r>
            <a:r>
              <a:rPr lang="nl-NL" dirty="0" smtClean="0"/>
              <a:t> in </a:t>
            </a:r>
            <a:r>
              <a:rPr lang="nl-NL" dirty="0" err="1" smtClean="0"/>
              <a:t>to</a:t>
            </a:r>
            <a:r>
              <a:rPr lang="nl-NL" dirty="0" smtClean="0"/>
              <a:t> help make </a:t>
            </a:r>
            <a:br>
              <a:rPr lang="nl-NL" dirty="0" smtClean="0"/>
            </a:br>
            <a:r>
              <a:rPr lang="nl-NL" dirty="0" smtClean="0"/>
              <a:t>sense of </a:t>
            </a:r>
            <a:r>
              <a:rPr lang="nl-NL" dirty="0" err="1" smtClean="0"/>
              <a:t>the</a:t>
            </a:r>
            <a:r>
              <a:rPr lang="nl-NL" dirty="0" smtClean="0"/>
              <a:t> data – </a:t>
            </a:r>
            <a:r>
              <a:rPr lang="nl-NL" dirty="0" err="1" smtClean="0"/>
              <a:t>understand</a:t>
            </a:r>
            <a:r>
              <a:rPr lang="nl-NL" dirty="0" smtClean="0"/>
              <a:t> </a:t>
            </a:r>
            <a:r>
              <a:rPr lang="nl-NL" dirty="0" err="1" smtClean="0"/>
              <a:t>driving</a:t>
            </a:r>
            <a:r>
              <a:rPr lang="nl-NL" dirty="0" smtClean="0"/>
              <a:t> factors, </a:t>
            </a:r>
            <a:br>
              <a:rPr lang="nl-NL" dirty="0" smtClean="0"/>
            </a:br>
            <a:r>
              <a:rPr lang="nl-NL" dirty="0" err="1" smtClean="0"/>
              <a:t>identify</a:t>
            </a:r>
            <a:r>
              <a:rPr lang="nl-NL" dirty="0" smtClean="0"/>
              <a:t> </a:t>
            </a:r>
            <a:r>
              <a:rPr lang="nl-NL" dirty="0" err="1" smtClean="0"/>
              <a:t>categories</a:t>
            </a:r>
            <a:r>
              <a:rPr lang="nl-NL" dirty="0" smtClean="0"/>
              <a:t>, help </a:t>
            </a:r>
            <a:r>
              <a:rPr lang="nl-NL" dirty="0" err="1" smtClean="0"/>
              <a:t>predict</a:t>
            </a:r>
            <a:endParaRPr lang="nl-NL" dirty="0" smtClean="0"/>
          </a:p>
          <a:p>
            <a:r>
              <a:rPr lang="nl-NL" dirty="0" err="1" smtClean="0"/>
              <a:t>Many</a:t>
            </a:r>
            <a:r>
              <a:rPr lang="nl-NL" dirty="0" smtClean="0"/>
              <a:t> </a:t>
            </a:r>
            <a:r>
              <a:rPr lang="nl-NL" dirty="0" err="1" smtClean="0"/>
              <a:t>areas</a:t>
            </a:r>
            <a:endParaRPr lang="nl-NL" dirty="0" smtClean="0"/>
          </a:p>
          <a:p>
            <a:pPr lvl="1"/>
            <a:r>
              <a:rPr lang="nl-NL" dirty="0" err="1" smtClean="0"/>
              <a:t>Economy</a:t>
            </a:r>
            <a:r>
              <a:rPr lang="nl-NL" dirty="0" smtClean="0"/>
              <a:t>, health, public </a:t>
            </a:r>
            <a:r>
              <a:rPr lang="nl-NL" dirty="0" err="1" smtClean="0"/>
              <a:t>safety</a:t>
            </a:r>
            <a:r>
              <a:rPr lang="nl-NL" dirty="0" smtClean="0"/>
              <a:t>, </a:t>
            </a:r>
            <a:r>
              <a:rPr lang="nl-NL" dirty="0" err="1" smtClean="0"/>
              <a:t>sports</a:t>
            </a:r>
            <a:r>
              <a:rPr lang="nl-NL" dirty="0" smtClean="0"/>
              <a:t>, traffic &amp;</a:t>
            </a:r>
            <a:br>
              <a:rPr lang="nl-NL" dirty="0" smtClean="0"/>
            </a:br>
            <a:r>
              <a:rPr lang="nl-NL" dirty="0" smtClean="0"/>
              <a:t>transportation, games, environment, </a:t>
            </a:r>
            <a:r>
              <a:rPr lang="nl-NL" dirty="0" err="1" smtClean="0"/>
              <a:t>maps</a:t>
            </a:r>
            <a:r>
              <a:rPr lang="nl-NL" dirty="0" smtClean="0"/>
              <a:t>, …</a:t>
            </a:r>
          </a:p>
          <a:p>
            <a:endParaRPr lang="nl-NL" dirty="0" smtClean="0"/>
          </a:p>
          <a:p>
            <a:endParaRPr lang="en-US" dirty="0"/>
          </a:p>
        </p:txBody>
      </p:sp>
      <p:pic>
        <p:nvPicPr>
          <p:cNvPr id="4098" name="Picture 2" descr="Responsiv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85" y="3489960"/>
            <a:ext cx="6093590" cy="5471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7338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Open data – </a:t>
            </a:r>
            <a:r>
              <a:rPr lang="nl-NL" dirty="0" err="1" smtClean="0"/>
              <a:t>some</a:t>
            </a:r>
            <a:r>
              <a:rPr lang="nl-NL" dirty="0" smtClean="0"/>
              <a:t> </a:t>
            </a:r>
            <a:r>
              <a:rPr lang="nl-NL" dirty="0" err="1" smtClean="0"/>
              <a:t>examples</a:t>
            </a:r>
            <a:r>
              <a:rPr lang="nl-NL" dirty="0" smtClean="0"/>
              <a:t> </a:t>
            </a:r>
            <a:endParaRPr lang="en-US" dirty="0"/>
          </a:p>
        </p:txBody>
      </p:sp>
      <p:sp>
        <p:nvSpPr>
          <p:cNvPr id="3" name="Text Placeholder 2"/>
          <p:cNvSpPr>
            <a:spLocks noGrp="1"/>
          </p:cNvSpPr>
          <p:nvPr>
            <p:ph type="body" sz="quarter" idx="10"/>
          </p:nvPr>
        </p:nvSpPr>
        <p:spPr>
          <a:xfrm>
            <a:off x="1917701" y="1938402"/>
            <a:ext cx="15013939" cy="6920753"/>
          </a:xfrm>
        </p:spPr>
        <p:txBody>
          <a:bodyPr>
            <a:normAutofit fontScale="92500" lnSpcReduction="10000"/>
          </a:bodyPr>
          <a:lstStyle/>
          <a:p>
            <a:r>
              <a:rPr lang="nl-NL" dirty="0" err="1" smtClean="0"/>
              <a:t>Kaggle</a:t>
            </a:r>
            <a:r>
              <a:rPr lang="nl-NL" dirty="0" smtClean="0"/>
              <a:t> - Data Sets </a:t>
            </a:r>
            <a:r>
              <a:rPr lang="nl-NL" dirty="0" err="1" smtClean="0"/>
              <a:t>and</a:t>
            </a:r>
            <a:r>
              <a:rPr lang="nl-NL" dirty="0" smtClean="0"/>
              <a:t> [Samples of] </a:t>
            </a:r>
            <a:r>
              <a:rPr lang="nl-NL" dirty="0"/>
              <a:t>Data Discovery: </a:t>
            </a:r>
            <a:r>
              <a:rPr lang="nl-NL" dirty="0" smtClean="0"/>
              <a:t>www.kaggle.com</a:t>
            </a:r>
          </a:p>
          <a:p>
            <a:r>
              <a:rPr lang="nl-NL" dirty="0" smtClean="0"/>
              <a:t>US, EU </a:t>
            </a:r>
            <a:r>
              <a:rPr lang="nl-NL" dirty="0" err="1" smtClean="0"/>
              <a:t>and</a:t>
            </a:r>
            <a:r>
              <a:rPr lang="nl-NL" dirty="0" smtClean="0"/>
              <a:t> UK </a:t>
            </a:r>
            <a:r>
              <a:rPr lang="nl-NL" dirty="0" err="1" smtClean="0"/>
              <a:t>Government</a:t>
            </a:r>
            <a:r>
              <a:rPr lang="nl-NL" dirty="0" smtClean="0"/>
              <a:t> Data: data.gov, </a:t>
            </a:r>
            <a:r>
              <a:rPr lang="en-US" dirty="0"/>
              <a:t>open-data.europa.eu</a:t>
            </a:r>
            <a:r>
              <a:rPr lang="nl-NL" dirty="0" smtClean="0"/>
              <a:t> </a:t>
            </a:r>
            <a:r>
              <a:rPr lang="nl-NL" dirty="0" err="1" smtClean="0"/>
              <a:t>and</a:t>
            </a:r>
            <a:r>
              <a:rPr lang="nl-NL" dirty="0" smtClean="0"/>
              <a:t> data.gov.uk</a:t>
            </a:r>
          </a:p>
          <a:p>
            <a:r>
              <a:rPr lang="en-US" dirty="0" smtClean="0"/>
              <a:t>Open </a:t>
            </a:r>
            <a:r>
              <a:rPr lang="en-US" dirty="0"/>
              <a:t>Images Data </a:t>
            </a:r>
            <a:r>
              <a:rPr lang="en-US" dirty="0" smtClean="0"/>
              <a:t>Set: www.image-net.org</a:t>
            </a:r>
          </a:p>
          <a:p>
            <a:r>
              <a:rPr lang="nl-NL" dirty="0" smtClean="0"/>
              <a:t>Open Data </a:t>
            </a:r>
            <a:r>
              <a:rPr lang="nl-NL" dirty="0" err="1" smtClean="0"/>
              <a:t>From</a:t>
            </a:r>
            <a:r>
              <a:rPr lang="nl-NL" dirty="0" smtClean="0"/>
              <a:t> World Bank: </a:t>
            </a:r>
            <a:r>
              <a:rPr lang="en-US" dirty="0" smtClean="0"/>
              <a:t>data.worldbank.org</a:t>
            </a:r>
          </a:p>
          <a:p>
            <a:r>
              <a:rPr lang="nl-NL" dirty="0" err="1" smtClean="0"/>
              <a:t>Historic</a:t>
            </a:r>
            <a:r>
              <a:rPr lang="nl-NL" dirty="0" smtClean="0"/>
              <a:t> Football Data: api.football-data.org</a:t>
            </a:r>
          </a:p>
          <a:p>
            <a:r>
              <a:rPr lang="nl-NL" dirty="0"/>
              <a:t>New York City Open Data - opendata.cityofnewyork.us</a:t>
            </a:r>
            <a:endParaRPr lang="nl-NL" dirty="0" smtClean="0"/>
          </a:p>
          <a:p>
            <a:r>
              <a:rPr lang="nl-NL" dirty="0" smtClean="0"/>
              <a:t>Airports, Airlines, Flight Routes: </a:t>
            </a:r>
            <a:r>
              <a:rPr lang="en-US" dirty="0" smtClean="0"/>
              <a:t>openflights.org</a:t>
            </a:r>
          </a:p>
          <a:p>
            <a:r>
              <a:rPr lang="nl-NL" dirty="0" smtClean="0"/>
              <a:t>Open Database – machine counterpart </a:t>
            </a:r>
            <a:r>
              <a:rPr lang="nl-NL" dirty="0" err="1" smtClean="0"/>
              <a:t>to</a:t>
            </a:r>
            <a:r>
              <a:rPr lang="nl-NL" dirty="0" smtClean="0"/>
              <a:t> Wikipedia: </a:t>
            </a:r>
            <a:r>
              <a:rPr lang="en-US" dirty="0" smtClean="0"/>
              <a:t>www.wikidata.org</a:t>
            </a:r>
          </a:p>
          <a:p>
            <a:r>
              <a:rPr lang="en-US" dirty="0"/>
              <a:t>Google Audio Set </a:t>
            </a:r>
            <a:r>
              <a:rPr lang="en-US" dirty="0" smtClean="0"/>
              <a:t>(manually </a:t>
            </a:r>
            <a:r>
              <a:rPr lang="en-US" dirty="0"/>
              <a:t>annotated audio </a:t>
            </a:r>
            <a:r>
              <a:rPr lang="en-US" dirty="0" smtClean="0"/>
              <a:t>events) </a:t>
            </a:r>
            <a:br>
              <a:rPr lang="en-US" dirty="0" smtClean="0"/>
            </a:br>
            <a:r>
              <a:rPr lang="en-US" dirty="0" smtClean="0"/>
              <a:t>- research.google.com/</a:t>
            </a:r>
            <a:r>
              <a:rPr lang="en-US" dirty="0" err="1" smtClean="0"/>
              <a:t>audioset</a:t>
            </a:r>
            <a:r>
              <a:rPr lang="en-US" dirty="0" smtClean="0"/>
              <a:t>/</a:t>
            </a:r>
          </a:p>
          <a:p>
            <a:r>
              <a:rPr lang="en-US" dirty="0" err="1" smtClean="0"/>
              <a:t>Movielens</a:t>
            </a:r>
            <a:r>
              <a:rPr lang="en-US" dirty="0" smtClean="0"/>
              <a:t> - Movies, viewers and ratings</a:t>
            </a:r>
            <a:r>
              <a:rPr lang="en-US" dirty="0"/>
              <a:t>: </a:t>
            </a:r>
            <a:r>
              <a:rPr lang="en-US" dirty="0" smtClean="0"/>
              <a:t/>
            </a:r>
            <a:br>
              <a:rPr lang="en-US" dirty="0" smtClean="0"/>
            </a:br>
            <a:r>
              <a:rPr lang="en-US" dirty="0" smtClean="0"/>
              <a:t>files.grouplens.org/datasets/</a:t>
            </a:r>
            <a:r>
              <a:rPr lang="en-US" dirty="0" err="1" smtClean="0"/>
              <a:t>movielens</a:t>
            </a:r>
            <a:r>
              <a:rPr lang="en-US" dirty="0" smtClean="0"/>
              <a:t>/</a:t>
            </a:r>
          </a:p>
          <a:p>
            <a:endParaRPr lang="nl-NL" dirty="0" smtClean="0"/>
          </a:p>
          <a:p>
            <a:endParaRPr lang="en-US" dirty="0"/>
          </a:p>
          <a:p>
            <a:endParaRPr lang="nl-NL" dirty="0"/>
          </a:p>
          <a:p>
            <a:endParaRPr lang="nl-NL" dirty="0" smtClean="0"/>
          </a:p>
          <a:p>
            <a:endParaRPr lang="en-US" dirty="0"/>
          </a:p>
        </p:txBody>
      </p:sp>
      <p:pic>
        <p:nvPicPr>
          <p:cNvPr id="6146" name="Picture 2" descr="Kag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2919" y="1599250"/>
            <a:ext cx="1892935" cy="6783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3267765" y="4054072"/>
            <a:ext cx="3893203" cy="4602065"/>
          </a:xfrm>
          <a:prstGeom prst="rect">
            <a:avLst/>
          </a:prstGeom>
        </p:spPr>
      </p:pic>
    </p:spTree>
    <p:extLst>
      <p:ext uri="{BB962C8B-B14F-4D97-AF65-F5344CB8AC3E}">
        <p14:creationId xmlns:p14="http://schemas.microsoft.com/office/powerpoint/2010/main" val="2076089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What</a:t>
            </a:r>
            <a:r>
              <a:rPr lang="nl-NL" dirty="0" smtClean="0"/>
              <a:t> is </a:t>
            </a:r>
            <a:r>
              <a:rPr lang="nl-NL" dirty="0" err="1" smtClean="0"/>
              <a:t>Hadoop</a:t>
            </a:r>
            <a:r>
              <a:rPr lang="nl-NL" dirty="0" smtClean="0"/>
              <a:t>? </a:t>
            </a:r>
            <a:endParaRPr lang="en-US" dirty="0"/>
          </a:p>
        </p:txBody>
      </p:sp>
      <p:sp>
        <p:nvSpPr>
          <p:cNvPr id="3" name="Text Placeholder 2"/>
          <p:cNvSpPr>
            <a:spLocks noGrp="1"/>
          </p:cNvSpPr>
          <p:nvPr>
            <p:ph type="body" sz="quarter" idx="10"/>
          </p:nvPr>
        </p:nvSpPr>
        <p:spPr>
          <a:xfrm>
            <a:off x="1917701" y="2603500"/>
            <a:ext cx="13428979" cy="6281419"/>
          </a:xfrm>
        </p:spPr>
        <p:txBody>
          <a:bodyPr>
            <a:normAutofit lnSpcReduction="10000"/>
          </a:bodyPr>
          <a:lstStyle/>
          <a:p>
            <a:r>
              <a:rPr lang="nl-NL" dirty="0" smtClean="0"/>
              <a:t>Big Data means Big Computing </a:t>
            </a:r>
            <a:r>
              <a:rPr lang="nl-NL" dirty="0" err="1" smtClean="0"/>
              <a:t>and</a:t>
            </a:r>
            <a:r>
              <a:rPr lang="nl-NL" dirty="0" smtClean="0"/>
              <a:t> Big Storage</a:t>
            </a:r>
          </a:p>
          <a:p>
            <a:r>
              <a:rPr lang="nl-NL" i="1" dirty="0" smtClean="0"/>
              <a:t>Big</a:t>
            </a:r>
            <a:r>
              <a:rPr lang="nl-NL" dirty="0" smtClean="0"/>
              <a:t> </a:t>
            </a:r>
            <a:r>
              <a:rPr lang="nl-NL" dirty="0" err="1" smtClean="0"/>
              <a:t>requires</a:t>
            </a:r>
            <a:r>
              <a:rPr lang="nl-NL" dirty="0" smtClean="0"/>
              <a:t> </a:t>
            </a:r>
            <a:r>
              <a:rPr lang="nl-NL" dirty="0" err="1" smtClean="0"/>
              <a:t>scalable</a:t>
            </a:r>
            <a:r>
              <a:rPr lang="nl-NL" dirty="0" smtClean="0"/>
              <a:t> =&gt; </a:t>
            </a:r>
            <a:r>
              <a:rPr lang="nl-NL" dirty="0" err="1" smtClean="0"/>
              <a:t>horizontal</a:t>
            </a:r>
            <a:r>
              <a:rPr lang="nl-NL" dirty="0" smtClean="0"/>
              <a:t> </a:t>
            </a:r>
            <a:r>
              <a:rPr lang="nl-NL" dirty="0" err="1" smtClean="0"/>
              <a:t>scale</a:t>
            </a:r>
            <a:r>
              <a:rPr lang="nl-NL" dirty="0" smtClean="0"/>
              <a:t> out</a:t>
            </a:r>
          </a:p>
          <a:p>
            <a:r>
              <a:rPr lang="nl-NL" dirty="0" err="1"/>
              <a:t>Moving</a:t>
            </a:r>
            <a:r>
              <a:rPr lang="nl-NL" dirty="0"/>
              <a:t> data is </a:t>
            </a:r>
            <a:r>
              <a:rPr lang="nl-NL" dirty="0" err="1"/>
              <a:t>very</a:t>
            </a:r>
            <a:r>
              <a:rPr lang="nl-NL" dirty="0"/>
              <a:t> </a:t>
            </a:r>
            <a:r>
              <a:rPr lang="nl-NL" dirty="0" err="1"/>
              <a:t>expensive</a:t>
            </a:r>
            <a:r>
              <a:rPr lang="nl-NL" dirty="0"/>
              <a:t> (</a:t>
            </a:r>
            <a:r>
              <a:rPr lang="nl-NL" dirty="0" err="1"/>
              <a:t>network</a:t>
            </a:r>
            <a:r>
              <a:rPr lang="nl-NL" dirty="0"/>
              <a:t>, disk IO)</a:t>
            </a:r>
          </a:p>
          <a:p>
            <a:r>
              <a:rPr lang="nl-NL" dirty="0" err="1"/>
              <a:t>Rather</a:t>
            </a:r>
            <a:r>
              <a:rPr lang="nl-NL" dirty="0"/>
              <a:t> </a:t>
            </a:r>
            <a:r>
              <a:rPr lang="nl-NL" dirty="0" err="1"/>
              <a:t>than</a:t>
            </a:r>
            <a:r>
              <a:rPr lang="nl-NL" dirty="0"/>
              <a:t> move data </a:t>
            </a:r>
            <a:r>
              <a:rPr lang="nl-NL" dirty="0" err="1"/>
              <a:t>to</a:t>
            </a:r>
            <a:r>
              <a:rPr lang="nl-NL" dirty="0"/>
              <a:t> processor – move </a:t>
            </a:r>
            <a:r>
              <a:rPr lang="nl-NL" dirty="0" smtClean="0"/>
              <a:t>processing </a:t>
            </a:r>
            <a:r>
              <a:rPr lang="nl-NL" dirty="0" err="1"/>
              <a:t>to</a:t>
            </a:r>
            <a:r>
              <a:rPr lang="nl-NL" dirty="0"/>
              <a:t> data: </a:t>
            </a:r>
            <a:r>
              <a:rPr lang="nl-NL" dirty="0" err="1"/>
              <a:t>distributed</a:t>
            </a:r>
            <a:r>
              <a:rPr lang="nl-NL" dirty="0"/>
              <a:t> processing</a:t>
            </a:r>
          </a:p>
          <a:p>
            <a:r>
              <a:rPr lang="nl-NL" dirty="0" err="1" smtClean="0"/>
              <a:t>Horizontal</a:t>
            </a:r>
            <a:r>
              <a:rPr lang="nl-NL" dirty="0" smtClean="0"/>
              <a:t> </a:t>
            </a:r>
            <a:r>
              <a:rPr lang="nl-NL" dirty="0" err="1" smtClean="0"/>
              <a:t>scale</a:t>
            </a:r>
            <a:r>
              <a:rPr lang="nl-NL" dirty="0" smtClean="0"/>
              <a:t> out =&gt; </a:t>
            </a:r>
            <a:r>
              <a:rPr lang="nl-NL" dirty="0" err="1" smtClean="0"/>
              <a:t>Hadoop</a:t>
            </a:r>
            <a:r>
              <a:rPr lang="nl-NL" dirty="0" smtClean="0"/>
              <a:t>:</a:t>
            </a:r>
            <a:br>
              <a:rPr lang="nl-NL" dirty="0" smtClean="0"/>
            </a:br>
            <a:r>
              <a:rPr lang="nl-NL" dirty="0" err="1" smtClean="0"/>
              <a:t>distributed</a:t>
            </a:r>
            <a:r>
              <a:rPr lang="nl-NL" dirty="0" smtClean="0"/>
              <a:t> data &amp; </a:t>
            </a:r>
            <a:r>
              <a:rPr lang="nl-NL" dirty="0" err="1" smtClean="0"/>
              <a:t>distributed</a:t>
            </a:r>
            <a:r>
              <a:rPr lang="nl-NL" dirty="0" smtClean="0"/>
              <a:t> processing</a:t>
            </a:r>
          </a:p>
          <a:p>
            <a:pPr lvl="1"/>
            <a:r>
              <a:rPr lang="nl-NL" dirty="0" smtClean="0"/>
              <a:t>HDFS – </a:t>
            </a:r>
            <a:r>
              <a:rPr lang="nl-NL" dirty="0" err="1" smtClean="0"/>
              <a:t>Hadoop</a:t>
            </a:r>
            <a:r>
              <a:rPr lang="nl-NL" dirty="0" smtClean="0"/>
              <a:t> Distributed File System</a:t>
            </a:r>
          </a:p>
          <a:p>
            <a:pPr lvl="1"/>
            <a:r>
              <a:rPr lang="nl-NL" dirty="0" smtClean="0"/>
              <a:t>Map </a:t>
            </a:r>
            <a:r>
              <a:rPr lang="nl-NL" dirty="0" err="1" smtClean="0"/>
              <a:t>Reduce</a:t>
            </a:r>
            <a:r>
              <a:rPr lang="nl-NL" dirty="0" smtClean="0"/>
              <a:t> – parallel, </a:t>
            </a:r>
            <a:r>
              <a:rPr lang="nl-NL" dirty="0" err="1" smtClean="0"/>
              <a:t>distributed</a:t>
            </a:r>
            <a:r>
              <a:rPr lang="nl-NL" dirty="0" smtClean="0"/>
              <a:t> processing</a:t>
            </a:r>
          </a:p>
          <a:p>
            <a:r>
              <a:rPr lang="nl-NL" dirty="0" smtClean="0"/>
              <a:t>Map-</a:t>
            </a:r>
            <a:r>
              <a:rPr lang="nl-NL" dirty="0" err="1" smtClean="0"/>
              <a:t>Reduce</a:t>
            </a:r>
            <a:r>
              <a:rPr lang="nl-NL" dirty="0" smtClean="0"/>
              <a:t> </a:t>
            </a:r>
            <a:r>
              <a:rPr lang="nl-NL" dirty="0" err="1" smtClean="0"/>
              <a:t>operates</a:t>
            </a:r>
            <a:r>
              <a:rPr lang="nl-NL" dirty="0" smtClean="0"/>
              <a:t> on data </a:t>
            </a:r>
            <a:r>
              <a:rPr lang="nl-NL" dirty="0" err="1" smtClean="0"/>
              <a:t>locally</a:t>
            </a:r>
            <a:r>
              <a:rPr lang="nl-NL" dirty="0" smtClean="0"/>
              <a:t>, </a:t>
            </a:r>
            <a:r>
              <a:rPr lang="nl-NL" dirty="0" err="1" smtClean="0"/>
              <a:t>then</a:t>
            </a:r>
            <a:r>
              <a:rPr lang="nl-NL" dirty="0" smtClean="0"/>
              <a:t/>
            </a:r>
            <a:br>
              <a:rPr lang="nl-NL" dirty="0" smtClean="0"/>
            </a:br>
            <a:r>
              <a:rPr lang="nl-NL" dirty="0" err="1" smtClean="0"/>
              <a:t>persists</a:t>
            </a:r>
            <a:r>
              <a:rPr lang="nl-NL" dirty="0" smtClean="0"/>
              <a:t> </a:t>
            </a:r>
            <a:r>
              <a:rPr lang="nl-NL" dirty="0" err="1" smtClean="0"/>
              <a:t>and</a:t>
            </a:r>
            <a:r>
              <a:rPr lang="nl-NL" dirty="0" smtClean="0"/>
              <a:t> </a:t>
            </a:r>
            <a:r>
              <a:rPr lang="nl-NL" dirty="0" err="1" smtClean="0"/>
              <a:t>aggregates</a:t>
            </a:r>
            <a:r>
              <a:rPr lang="nl-NL" dirty="0" smtClean="0"/>
              <a:t> </a:t>
            </a:r>
            <a:r>
              <a:rPr lang="nl-NL" dirty="0" err="1" smtClean="0"/>
              <a:t>results</a:t>
            </a:r>
            <a:endParaRPr lang="nl-NL" dirty="0" smtClean="0"/>
          </a:p>
          <a:p>
            <a:endParaRPr lang="en-US" dirty="0"/>
          </a:p>
        </p:txBody>
      </p:sp>
      <p:pic>
        <p:nvPicPr>
          <p:cNvPr id="3076" name="Picture 4" descr="Image result for hadoop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6935" y="556260"/>
            <a:ext cx="2028825" cy="1362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hadoop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2060" y="5295900"/>
            <a:ext cx="6743700"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7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What</a:t>
            </a:r>
            <a:r>
              <a:rPr lang="nl-NL" dirty="0" smtClean="0"/>
              <a:t> is </a:t>
            </a:r>
            <a:r>
              <a:rPr lang="nl-NL" dirty="0" err="1" smtClean="0"/>
              <a:t>spark</a:t>
            </a:r>
            <a:r>
              <a:rPr lang="nl-NL" dirty="0" smtClean="0"/>
              <a:t>?</a:t>
            </a:r>
            <a:endParaRPr lang="en-US" dirty="0"/>
          </a:p>
        </p:txBody>
      </p:sp>
      <p:sp>
        <p:nvSpPr>
          <p:cNvPr id="3" name="Text Placeholder 2"/>
          <p:cNvSpPr>
            <a:spLocks noGrp="1"/>
          </p:cNvSpPr>
          <p:nvPr>
            <p:ph type="body" sz="quarter" idx="10"/>
          </p:nvPr>
        </p:nvSpPr>
        <p:spPr>
          <a:xfrm>
            <a:off x="1917701" y="2603500"/>
            <a:ext cx="11942763" cy="6677659"/>
          </a:xfrm>
        </p:spPr>
        <p:txBody>
          <a:bodyPr>
            <a:normAutofit/>
          </a:bodyPr>
          <a:lstStyle/>
          <a:p>
            <a:r>
              <a:rPr lang="nl-NL" dirty="0" err="1" smtClean="0"/>
              <a:t>Developing</a:t>
            </a:r>
            <a:r>
              <a:rPr lang="nl-NL" dirty="0" smtClean="0"/>
              <a:t> </a:t>
            </a:r>
            <a:r>
              <a:rPr lang="nl-NL" dirty="0" err="1" smtClean="0"/>
              <a:t>and</a:t>
            </a:r>
            <a:r>
              <a:rPr lang="nl-NL" dirty="0" smtClean="0"/>
              <a:t> </a:t>
            </a:r>
            <a:r>
              <a:rPr lang="nl-NL" dirty="0" err="1" smtClean="0"/>
              <a:t>orchestrating</a:t>
            </a:r>
            <a:r>
              <a:rPr lang="nl-NL" dirty="0" smtClean="0"/>
              <a:t> Map-</a:t>
            </a:r>
            <a:r>
              <a:rPr lang="nl-NL" dirty="0" err="1" smtClean="0"/>
              <a:t>Reduce</a:t>
            </a:r>
            <a:r>
              <a:rPr lang="nl-NL" dirty="0" smtClean="0"/>
              <a:t> on </a:t>
            </a:r>
            <a:r>
              <a:rPr lang="nl-NL" dirty="0" err="1" smtClean="0"/>
              <a:t>Hadoop</a:t>
            </a:r>
            <a:r>
              <a:rPr lang="nl-NL" dirty="0" smtClean="0"/>
              <a:t> is </a:t>
            </a:r>
            <a:r>
              <a:rPr lang="nl-NL" dirty="0" err="1" smtClean="0"/>
              <a:t>not</a:t>
            </a:r>
            <a:r>
              <a:rPr lang="nl-NL" dirty="0" smtClean="0"/>
              <a:t> </a:t>
            </a:r>
            <a:r>
              <a:rPr lang="nl-NL" dirty="0" err="1" smtClean="0"/>
              <a:t>simple</a:t>
            </a:r>
            <a:endParaRPr lang="nl-NL" dirty="0" smtClean="0"/>
          </a:p>
          <a:p>
            <a:pPr lvl="1"/>
            <a:r>
              <a:rPr lang="nl-NL" dirty="0" smtClean="0"/>
              <a:t>Running jobs </a:t>
            </a:r>
            <a:r>
              <a:rPr lang="nl-NL" dirty="0" err="1" smtClean="0"/>
              <a:t>can</a:t>
            </a:r>
            <a:r>
              <a:rPr lang="nl-NL" dirty="0" smtClean="0"/>
              <a:t> </a:t>
            </a:r>
            <a:r>
              <a:rPr lang="nl-NL" dirty="0" err="1" smtClean="0"/>
              <a:t>be</a:t>
            </a:r>
            <a:r>
              <a:rPr lang="nl-NL" dirty="0" smtClean="0"/>
              <a:t> slow </a:t>
            </a:r>
            <a:r>
              <a:rPr lang="nl-NL" dirty="0" err="1" smtClean="0"/>
              <a:t>due</a:t>
            </a:r>
            <a:r>
              <a:rPr lang="nl-NL" dirty="0" smtClean="0"/>
              <a:t> </a:t>
            </a:r>
            <a:r>
              <a:rPr lang="nl-NL" dirty="0" err="1" smtClean="0"/>
              <a:t>to</a:t>
            </a:r>
            <a:r>
              <a:rPr lang="nl-NL" dirty="0" smtClean="0"/>
              <a:t> frequent disk </a:t>
            </a:r>
            <a:r>
              <a:rPr lang="nl-NL" dirty="0" err="1" smtClean="0"/>
              <a:t>writing</a:t>
            </a:r>
            <a:endParaRPr lang="nl-NL" dirty="0" smtClean="0"/>
          </a:p>
          <a:p>
            <a:r>
              <a:rPr lang="nl-NL" dirty="0" err="1" smtClean="0"/>
              <a:t>Spark</a:t>
            </a:r>
            <a:r>
              <a:rPr lang="nl-NL" dirty="0" smtClean="0"/>
              <a:t> is for managing </a:t>
            </a:r>
            <a:r>
              <a:rPr lang="nl-NL" dirty="0" err="1" smtClean="0"/>
              <a:t>and</a:t>
            </a:r>
            <a:r>
              <a:rPr lang="nl-NL" dirty="0" smtClean="0"/>
              <a:t> </a:t>
            </a:r>
            <a:r>
              <a:rPr lang="nl-NL" dirty="0" err="1" smtClean="0"/>
              <a:t>orchestrating</a:t>
            </a:r>
            <a:r>
              <a:rPr lang="nl-NL" dirty="0" smtClean="0"/>
              <a:t> </a:t>
            </a:r>
            <a:r>
              <a:rPr lang="nl-NL" dirty="0" err="1" smtClean="0"/>
              <a:t>distributed</a:t>
            </a:r>
            <a:r>
              <a:rPr lang="nl-NL" dirty="0" smtClean="0"/>
              <a:t> processing on a </a:t>
            </a:r>
            <a:r>
              <a:rPr lang="nl-NL" dirty="0" err="1" smtClean="0"/>
              <a:t>variety</a:t>
            </a:r>
            <a:r>
              <a:rPr lang="nl-NL" dirty="0" smtClean="0"/>
              <a:t> of cluster systems</a:t>
            </a:r>
          </a:p>
          <a:p>
            <a:pPr lvl="1"/>
            <a:r>
              <a:rPr lang="nl-NL" dirty="0" err="1" smtClean="0"/>
              <a:t>with</a:t>
            </a:r>
            <a:r>
              <a:rPr lang="nl-NL" dirty="0" smtClean="0"/>
              <a:t> </a:t>
            </a:r>
            <a:r>
              <a:rPr lang="nl-NL" dirty="0" err="1" smtClean="0"/>
              <a:t>Hadoop</a:t>
            </a:r>
            <a:r>
              <a:rPr lang="nl-NL" dirty="0" smtClean="0"/>
              <a:t> as </a:t>
            </a:r>
            <a:r>
              <a:rPr lang="nl-NL" dirty="0" err="1" smtClean="0"/>
              <a:t>the</a:t>
            </a:r>
            <a:r>
              <a:rPr lang="nl-NL" dirty="0" smtClean="0"/>
              <a:t> most </a:t>
            </a:r>
            <a:r>
              <a:rPr lang="nl-NL" dirty="0" err="1" smtClean="0"/>
              <a:t>obvious</a:t>
            </a:r>
            <a:r>
              <a:rPr lang="nl-NL" dirty="0" smtClean="0"/>
              <a:t> target</a:t>
            </a:r>
          </a:p>
          <a:p>
            <a:pPr lvl="1"/>
            <a:r>
              <a:rPr lang="nl-NL" dirty="0" err="1"/>
              <a:t>t</a:t>
            </a:r>
            <a:r>
              <a:rPr lang="nl-NL" dirty="0" err="1" smtClean="0"/>
              <a:t>hrough</a:t>
            </a:r>
            <a:r>
              <a:rPr lang="nl-NL" dirty="0" smtClean="0"/>
              <a:t> </a:t>
            </a:r>
            <a:r>
              <a:rPr lang="nl-NL" dirty="0" err="1" smtClean="0"/>
              <a:t>APIs</a:t>
            </a:r>
            <a:r>
              <a:rPr lang="nl-NL" dirty="0" smtClean="0"/>
              <a:t> in Java, Python, R, Scala</a:t>
            </a:r>
          </a:p>
          <a:p>
            <a:r>
              <a:rPr lang="nl-NL" dirty="0" err="1" smtClean="0"/>
              <a:t>Spark</a:t>
            </a:r>
            <a:r>
              <a:rPr lang="nl-NL" dirty="0" smtClean="0"/>
              <a:t> </a:t>
            </a:r>
            <a:r>
              <a:rPr lang="nl-NL" dirty="0" err="1" smtClean="0"/>
              <a:t>uses</a:t>
            </a:r>
            <a:r>
              <a:rPr lang="nl-NL" dirty="0" smtClean="0"/>
              <a:t> </a:t>
            </a:r>
            <a:r>
              <a:rPr lang="nl-NL" dirty="0" err="1" smtClean="0"/>
              <a:t>lazy</a:t>
            </a:r>
            <a:r>
              <a:rPr lang="nl-NL" dirty="0" smtClean="0"/>
              <a:t> operations </a:t>
            </a:r>
            <a:r>
              <a:rPr lang="nl-NL" dirty="0" err="1" smtClean="0"/>
              <a:t>and</a:t>
            </a:r>
            <a:r>
              <a:rPr lang="nl-NL" dirty="0" smtClean="0"/>
              <a:t> </a:t>
            </a:r>
            <a:r>
              <a:rPr lang="nl-NL" dirty="0" err="1" smtClean="0"/>
              <a:t>distributed</a:t>
            </a:r>
            <a:r>
              <a:rPr lang="nl-NL" dirty="0" smtClean="0"/>
              <a:t> in-memory data </a:t>
            </a:r>
            <a:r>
              <a:rPr lang="nl-NL" dirty="0" err="1" smtClean="0"/>
              <a:t>structures</a:t>
            </a:r>
            <a:r>
              <a:rPr lang="nl-NL" dirty="0" smtClean="0"/>
              <a:t> – </a:t>
            </a:r>
            <a:r>
              <a:rPr lang="nl-NL" dirty="0" err="1" smtClean="0"/>
              <a:t>offering</a:t>
            </a:r>
            <a:r>
              <a:rPr lang="nl-NL" dirty="0" smtClean="0"/>
              <a:t> </a:t>
            </a:r>
            <a:r>
              <a:rPr lang="nl-NL" dirty="0" err="1" smtClean="0"/>
              <a:t>much</a:t>
            </a:r>
            <a:r>
              <a:rPr lang="nl-NL" dirty="0" smtClean="0"/>
              <a:t> </a:t>
            </a:r>
            <a:r>
              <a:rPr lang="nl-NL" dirty="0" err="1" smtClean="0"/>
              <a:t>better</a:t>
            </a:r>
            <a:r>
              <a:rPr lang="nl-NL" dirty="0" smtClean="0"/>
              <a:t> performance</a:t>
            </a:r>
          </a:p>
          <a:p>
            <a:pPr lvl="1"/>
            <a:r>
              <a:rPr lang="nl-NL" dirty="0" smtClean="0"/>
              <a:t>Through </a:t>
            </a:r>
            <a:r>
              <a:rPr lang="nl-NL" dirty="0" err="1" smtClean="0"/>
              <a:t>Spark</a:t>
            </a:r>
            <a:r>
              <a:rPr lang="nl-NL" dirty="0" smtClean="0"/>
              <a:t> – cluster </a:t>
            </a:r>
            <a:r>
              <a:rPr lang="nl-NL" dirty="0" err="1" smtClean="0"/>
              <a:t>based</a:t>
            </a:r>
            <a:r>
              <a:rPr lang="nl-NL" dirty="0" smtClean="0"/>
              <a:t> processing </a:t>
            </a:r>
            <a:r>
              <a:rPr lang="nl-NL" dirty="0" err="1" smtClean="0"/>
              <a:t>can</a:t>
            </a:r>
            <a:r>
              <a:rPr lang="nl-NL" dirty="0" smtClean="0"/>
              <a:t> </a:t>
            </a:r>
            <a:r>
              <a:rPr lang="nl-NL" dirty="0" err="1" smtClean="0"/>
              <a:t>be</a:t>
            </a:r>
            <a:r>
              <a:rPr lang="nl-NL" dirty="0" smtClean="0"/>
              <a:t> </a:t>
            </a:r>
            <a:r>
              <a:rPr lang="nl-NL" dirty="0" err="1" smtClean="0"/>
              <a:t>used</a:t>
            </a:r>
            <a:r>
              <a:rPr lang="nl-NL" dirty="0" smtClean="0"/>
              <a:t> </a:t>
            </a:r>
            <a:r>
              <a:rPr lang="nl-NL" dirty="0" err="1" smtClean="0"/>
              <a:t>interactively</a:t>
            </a:r>
            <a:endParaRPr lang="nl-NL" dirty="0" smtClean="0"/>
          </a:p>
          <a:p>
            <a:r>
              <a:rPr lang="nl-NL" dirty="0" err="1" smtClean="0"/>
              <a:t>Spark</a:t>
            </a:r>
            <a:r>
              <a:rPr lang="nl-NL" dirty="0" smtClean="0"/>
              <a:t> has </a:t>
            </a:r>
            <a:r>
              <a:rPr lang="nl-NL" dirty="0" err="1" smtClean="0"/>
              <a:t>additional</a:t>
            </a:r>
            <a:r>
              <a:rPr lang="nl-NL" dirty="0" smtClean="0"/>
              <a:t> modules </a:t>
            </a:r>
            <a:r>
              <a:rPr lang="nl-NL" dirty="0" err="1" smtClean="0"/>
              <a:t>that</a:t>
            </a:r>
            <a:r>
              <a:rPr lang="nl-NL" dirty="0" smtClean="0"/>
              <a:t> </a:t>
            </a:r>
            <a:r>
              <a:rPr lang="nl-NL" dirty="0" err="1" smtClean="0"/>
              <a:t>leverage</a:t>
            </a:r>
            <a:r>
              <a:rPr lang="nl-NL" dirty="0" smtClean="0"/>
              <a:t> </a:t>
            </a:r>
            <a:r>
              <a:rPr lang="nl-NL" dirty="0" err="1" smtClean="0"/>
              <a:t>distributed</a:t>
            </a:r>
            <a:r>
              <a:rPr lang="nl-NL" dirty="0" smtClean="0"/>
              <a:t> </a:t>
            </a:r>
            <a:br>
              <a:rPr lang="nl-NL" dirty="0" smtClean="0"/>
            </a:br>
            <a:r>
              <a:rPr lang="nl-NL" dirty="0" smtClean="0"/>
              <a:t>processing for running </a:t>
            </a:r>
            <a:r>
              <a:rPr lang="nl-NL" dirty="0" err="1" smtClean="0"/>
              <a:t>prepackaged</a:t>
            </a:r>
            <a:r>
              <a:rPr lang="nl-NL" dirty="0" smtClean="0"/>
              <a:t> jobs (SQL, </a:t>
            </a:r>
            <a:r>
              <a:rPr lang="nl-NL" dirty="0" err="1" smtClean="0"/>
              <a:t>Graph</a:t>
            </a:r>
            <a:r>
              <a:rPr lang="nl-NL" dirty="0" smtClean="0"/>
              <a:t>, ML, …)</a:t>
            </a:r>
            <a:br>
              <a:rPr lang="nl-NL" dirty="0" smtClean="0"/>
            </a:br>
            <a:endParaRPr lang="nl-NL" dirty="0" smtClean="0"/>
          </a:p>
          <a:p>
            <a:endParaRPr lang="en-US" dirty="0"/>
          </a:p>
        </p:txBody>
      </p:sp>
      <p:pic>
        <p:nvPicPr>
          <p:cNvPr id="3074" name="Picture 2" descr="Image result for spar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5315" y="243840"/>
            <a:ext cx="35814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hadoop architecture"/>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0000"/>
          <a:stretch/>
        </p:blipFill>
        <p:spPr bwMode="auto">
          <a:xfrm>
            <a:off x="13109575" y="5600700"/>
            <a:ext cx="3371850" cy="4048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doop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62225" y="4477702"/>
            <a:ext cx="2028825" cy="13620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5106015" y="2148840"/>
            <a:ext cx="0" cy="30098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88094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Apache </a:t>
            </a:r>
            <a:r>
              <a:rPr lang="nl-NL" dirty="0" err="1" smtClean="0"/>
              <a:t>Spark</a:t>
            </a:r>
            <a:r>
              <a:rPr lang="nl-NL" dirty="0" smtClean="0"/>
              <a:t> </a:t>
            </a:r>
            <a:r>
              <a:rPr lang="nl-NL" dirty="0" err="1" smtClean="0"/>
              <a:t>overview</a:t>
            </a:r>
            <a:endParaRPr lang="en-US" dirty="0"/>
          </a:p>
        </p:txBody>
      </p:sp>
      <p:sp>
        <p:nvSpPr>
          <p:cNvPr id="3" name="Text Placeholder 2"/>
          <p:cNvSpPr>
            <a:spLocks noGrp="1"/>
          </p:cNvSpPr>
          <p:nvPr>
            <p:ph type="body" sz="quarter" idx="10"/>
          </p:nvPr>
        </p:nvSpPr>
        <p:spPr/>
        <p:txBody>
          <a:bodyPr/>
          <a:lstStyle/>
          <a:p>
            <a:endParaRPr lang="en-US"/>
          </a:p>
        </p:txBody>
      </p:sp>
      <p:pic>
        <p:nvPicPr>
          <p:cNvPr id="1026" name="Picture 2" descr="Apache Spark architecture 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75" y="1723072"/>
            <a:ext cx="14733905" cy="76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4961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Example</a:t>
            </a:r>
            <a:r>
              <a:rPr lang="nl-NL" dirty="0" smtClean="0"/>
              <a:t> running </a:t>
            </a:r>
            <a:r>
              <a:rPr lang="nl-NL" dirty="0" err="1" smtClean="0"/>
              <a:t>against</a:t>
            </a:r>
            <a:r>
              <a:rPr lang="nl-NL" dirty="0" smtClean="0"/>
              <a:t> </a:t>
            </a:r>
            <a:r>
              <a:rPr lang="nl-NL" dirty="0" err="1" smtClean="0"/>
              <a:t>spark</a:t>
            </a:r>
            <a:endParaRPr lang="en-US" dirty="0"/>
          </a:p>
        </p:txBody>
      </p:sp>
      <p:sp>
        <p:nvSpPr>
          <p:cNvPr id="3" name="Text Placeholder 2"/>
          <p:cNvSpPr>
            <a:spLocks noGrp="1"/>
          </p:cNvSpPr>
          <p:nvPr>
            <p:ph type="body" sz="quarter" idx="10"/>
          </p:nvPr>
        </p:nvSpPr>
        <p:spPr>
          <a:xfrm>
            <a:off x="1917701" y="7513319"/>
            <a:ext cx="11942763" cy="817881"/>
          </a:xfrm>
        </p:spPr>
        <p:txBody>
          <a:bodyPr>
            <a:normAutofit/>
          </a:bodyPr>
          <a:lstStyle/>
          <a:p>
            <a:r>
              <a:rPr lang="en-US" sz="2400" dirty="0"/>
              <a:t>https://github.com/jadianes/spark-movie-lens/blob/master/notebooks/building-recommender.ipynb</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560" y="1859178"/>
            <a:ext cx="8136255" cy="5342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22622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2145" y="3577406"/>
            <a:ext cx="10341176" cy="1290587"/>
          </a:xfrm>
        </p:spPr>
        <p:txBody>
          <a:bodyPr/>
          <a:lstStyle/>
          <a:p>
            <a:r>
              <a:rPr lang="en-US" sz="23900" dirty="0" smtClean="0"/>
              <a:t>Y = F(x)</a:t>
            </a:r>
            <a:endParaRPr lang="nl-NL" sz="23900" dirty="0"/>
          </a:p>
        </p:txBody>
      </p:sp>
      <p:pic>
        <p:nvPicPr>
          <p:cNvPr id="2050" name="Picture 2" descr="Image result for linear reg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6891" y="5811076"/>
            <a:ext cx="4883332" cy="355151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522514" y="166776"/>
            <a:ext cx="3354800" cy="2648527"/>
          </a:xfrm>
          <a:prstGeom prst="rect">
            <a:avLst/>
          </a:prstGeom>
        </p:spPr>
      </p:pic>
      <p:pic>
        <p:nvPicPr>
          <p:cNvPr id="4" name="Snagit_PPT96F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0900" y="4121284"/>
            <a:ext cx="3863675" cy="2697714"/>
          </a:xfrm>
          <a:prstGeom prst="rect">
            <a:avLst/>
          </a:prstGeom>
        </p:spPr>
      </p:pic>
      <p:pic>
        <p:nvPicPr>
          <p:cNvPr id="5" name="Snagit_PPTA30A"/>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3320" y="49767"/>
            <a:ext cx="5806943" cy="3802710"/>
          </a:xfrm>
          <a:prstGeom prst="rect">
            <a:avLst/>
          </a:prstGeom>
        </p:spPr>
      </p:pic>
      <p:pic>
        <p:nvPicPr>
          <p:cNvPr id="6" name="Snagit_PPTAFB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06404" y="7087806"/>
            <a:ext cx="3292125" cy="2187130"/>
          </a:xfrm>
          <a:prstGeom prst="rect">
            <a:avLst/>
          </a:prstGeom>
        </p:spPr>
      </p:pic>
      <p:pic>
        <p:nvPicPr>
          <p:cNvPr id="7" name="Picture 6"/>
          <p:cNvPicPr>
            <a:picLocks noChangeAspect="1"/>
          </p:cNvPicPr>
          <p:nvPr/>
        </p:nvPicPr>
        <p:blipFill>
          <a:blip r:embed="rId7"/>
          <a:stretch>
            <a:fillRect/>
          </a:stretch>
        </p:blipFill>
        <p:spPr>
          <a:xfrm>
            <a:off x="4432374" y="50734"/>
            <a:ext cx="3337849" cy="2880610"/>
          </a:xfrm>
          <a:prstGeom prst="rect">
            <a:avLst/>
          </a:prstGeom>
        </p:spPr>
      </p:pic>
    </p:spTree>
    <p:extLst>
      <p:ext uri="{BB962C8B-B14F-4D97-AF65-F5344CB8AC3E}">
        <p14:creationId xmlns:p14="http://schemas.microsoft.com/office/powerpoint/2010/main" val="177821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What</a:t>
            </a:r>
            <a:r>
              <a:rPr lang="nl-NL" dirty="0" smtClean="0"/>
              <a:t> is </a:t>
            </a:r>
            <a:r>
              <a:rPr lang="nl-NL" dirty="0" err="1" smtClean="0"/>
              <a:t>oracle</a:t>
            </a:r>
            <a:r>
              <a:rPr lang="nl-NL" dirty="0" smtClean="0"/>
              <a:t> </a:t>
            </a:r>
            <a:r>
              <a:rPr lang="nl-NL" dirty="0" err="1" smtClean="0"/>
              <a:t>doing</a:t>
            </a:r>
            <a:r>
              <a:rPr lang="nl-NL" dirty="0" smtClean="0"/>
              <a:t> </a:t>
            </a:r>
            <a:r>
              <a:rPr lang="nl-NL" dirty="0" err="1" smtClean="0"/>
              <a:t>around</a:t>
            </a:r>
            <a:r>
              <a:rPr lang="nl-NL" dirty="0" smtClean="0"/>
              <a:t> </a:t>
            </a:r>
            <a:br>
              <a:rPr lang="nl-NL" dirty="0" smtClean="0"/>
            </a:br>
            <a:r>
              <a:rPr lang="nl-NL" dirty="0" smtClean="0"/>
              <a:t>machine </a:t>
            </a:r>
            <a:r>
              <a:rPr lang="nl-NL" dirty="0" err="1" smtClean="0"/>
              <a:t>learning</a:t>
            </a:r>
            <a:r>
              <a:rPr lang="nl-NL" dirty="0" smtClean="0"/>
              <a:t>?</a:t>
            </a:r>
            <a:endParaRPr lang="en-US" dirty="0"/>
          </a:p>
        </p:txBody>
      </p:sp>
      <p:sp>
        <p:nvSpPr>
          <p:cNvPr id="3" name="Text Placeholder 2"/>
          <p:cNvSpPr>
            <a:spLocks noGrp="1"/>
          </p:cNvSpPr>
          <p:nvPr>
            <p:ph type="body" sz="quarter" idx="10"/>
          </p:nvPr>
        </p:nvSpPr>
        <p:spPr/>
        <p:txBody>
          <a:bodyPr>
            <a:normAutofit/>
          </a:bodyPr>
          <a:lstStyle/>
          <a:p>
            <a:r>
              <a:rPr lang="nl-NL" dirty="0" smtClean="0"/>
              <a:t>Oracle Advanced Analytics in Oracle Database</a:t>
            </a:r>
          </a:p>
          <a:p>
            <a:pPr lvl="1"/>
            <a:r>
              <a:rPr lang="nl-NL" dirty="0" smtClean="0"/>
              <a:t>Data </a:t>
            </a:r>
            <a:r>
              <a:rPr lang="nl-NL" dirty="0" err="1" smtClean="0"/>
              <a:t>Mining</a:t>
            </a:r>
            <a:r>
              <a:rPr lang="nl-NL" dirty="0" smtClean="0"/>
              <a:t>, Enterprise R</a:t>
            </a:r>
          </a:p>
          <a:p>
            <a:pPr lvl="1"/>
            <a:r>
              <a:rPr lang="nl-NL" dirty="0" err="1" smtClean="0"/>
              <a:t>Text</a:t>
            </a:r>
            <a:r>
              <a:rPr lang="nl-NL" dirty="0" smtClean="0"/>
              <a:t> (ESA), </a:t>
            </a:r>
            <a:r>
              <a:rPr lang="nl-NL" dirty="0" err="1" smtClean="0"/>
              <a:t>Spatial</a:t>
            </a:r>
            <a:r>
              <a:rPr lang="nl-NL" dirty="0" smtClean="0"/>
              <a:t>, </a:t>
            </a:r>
            <a:r>
              <a:rPr lang="nl-NL" dirty="0" err="1" smtClean="0"/>
              <a:t>Graph</a:t>
            </a:r>
            <a:endParaRPr lang="nl-NL" dirty="0" smtClean="0"/>
          </a:p>
          <a:p>
            <a:pPr lvl="1"/>
            <a:r>
              <a:rPr lang="nl-NL" dirty="0" smtClean="0"/>
              <a:t>SQL</a:t>
            </a:r>
          </a:p>
        </p:txBody>
      </p:sp>
      <p:pic>
        <p:nvPicPr>
          <p:cNvPr id="3074" name="Picture 2" descr="https://i0.wp.com/technology.amis.nl/wp-content/uploads/2016/10/image-72.png?ss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8531" y="530492"/>
            <a:ext cx="5523865" cy="42963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372381" y="4826833"/>
            <a:ext cx="10093816" cy="4601397"/>
          </a:xfrm>
          <a:prstGeom prst="rect">
            <a:avLst/>
          </a:prstGeom>
        </p:spPr>
      </p:pic>
    </p:spTree>
    <p:extLst>
      <p:ext uri="{BB962C8B-B14F-4D97-AF65-F5344CB8AC3E}">
        <p14:creationId xmlns:p14="http://schemas.microsoft.com/office/powerpoint/2010/main" val="259215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664" y="356730"/>
            <a:ext cx="14955520" cy="1885245"/>
          </a:xfrm>
          <a:noFill/>
          <a:ln>
            <a:noFill/>
          </a:ln>
          <a:effectLst/>
        </p:spPr>
        <p:txBody>
          <a:bodyPr vert="horz" wrap="square" lIns="0" tIns="0" rIns="0" bIns="0" numCol="1" rtlCol="0" anchor="ctr" anchorCtr="0" compatLnSpc="1">
            <a:prstTxWarp prst="textNoShape">
              <a:avLst/>
            </a:prstTxWarp>
            <a:normAutofit fontScale="90000"/>
          </a:bodyPr>
          <a:lstStyle/>
          <a:p>
            <a:pPr defTabSz="776663" fontAlgn="base" hangingPunct="0">
              <a:spcAft>
                <a:spcPct val="0"/>
              </a:spcAft>
            </a:pPr>
            <a:r>
              <a:rPr lang="fr-FR" sz="10240" dirty="0">
                <a:solidFill>
                  <a:schemeClr val="accent4">
                    <a:lumMod val="75000"/>
                  </a:schemeClr>
                </a:solidFill>
                <a:latin typeface="Trebuchet MS Bold" charset="0"/>
                <a:cs typeface="Trebuchet MS Bold" charset="0"/>
              </a:rPr>
              <a:t> </a:t>
            </a:r>
            <a:r>
              <a:rPr lang="fr-FR" sz="10240" dirty="0" err="1">
                <a:solidFill>
                  <a:schemeClr val="accent4">
                    <a:lumMod val="75000"/>
                  </a:schemeClr>
                </a:solidFill>
                <a:latin typeface="Trebuchet MS Bold" charset="0"/>
                <a:cs typeface="Trebuchet MS Bold" charset="0"/>
              </a:rPr>
              <a:t>Demo</a:t>
            </a:r>
            <a:r>
              <a:rPr lang="fr-FR" sz="10240" dirty="0">
                <a:solidFill>
                  <a:schemeClr val="accent4">
                    <a:lumMod val="75000"/>
                  </a:schemeClr>
                </a:solidFill>
                <a:latin typeface="Trebuchet MS Bold" charset="0"/>
                <a:cs typeface="Trebuchet MS Bold" charset="0"/>
              </a:rPr>
              <a:t>: </a:t>
            </a:r>
            <a:r>
              <a:rPr lang="en-US" sz="10240" dirty="0">
                <a:solidFill>
                  <a:schemeClr val="accent4">
                    <a:lumMod val="75000"/>
                  </a:schemeClr>
                </a:solidFill>
                <a:latin typeface="Trebuchet MS Bold" charset="0"/>
                <a:cs typeface="Trebuchet MS Bold" charset="0"/>
              </a:rPr>
              <a:t>Classification </a:t>
            </a:r>
            <a:endParaRPr lang="fr-FR" sz="10240" dirty="0">
              <a:solidFill>
                <a:schemeClr val="accent4">
                  <a:lumMod val="75000"/>
                </a:schemeClr>
              </a:solidFill>
              <a:latin typeface="Trebuchet MS Bold" charset="0"/>
              <a:cs typeface="Trebuchet MS Bold" charset="0"/>
            </a:endParaRPr>
          </a:p>
        </p:txBody>
      </p:sp>
      <p:sp>
        <p:nvSpPr>
          <p:cNvPr id="5" name="TextBox 4"/>
          <p:cNvSpPr txBox="1"/>
          <p:nvPr/>
        </p:nvSpPr>
        <p:spPr>
          <a:xfrm>
            <a:off x="406665" y="8921921"/>
            <a:ext cx="12175066" cy="792653"/>
          </a:xfrm>
          <a:prstGeom prst="rect">
            <a:avLst/>
          </a:prstGeom>
          <a:noFill/>
        </p:spPr>
        <p:txBody>
          <a:bodyPr wrap="square" rtlCol="0">
            <a:spAutoFit/>
          </a:bodyPr>
          <a:lstStyle/>
          <a:p>
            <a:r>
              <a:rPr lang="fr-FR" sz="4551" dirty="0">
                <a:solidFill>
                  <a:schemeClr val="bg1"/>
                </a:solidFill>
                <a:latin typeface="Trebuchet MS Bold" charset="0"/>
                <a:ea typeface="+mj-ea"/>
                <a:cs typeface="Trebuchet MS Bold" charset="0"/>
              </a:rPr>
              <a:t>#</a:t>
            </a:r>
            <a:r>
              <a:rPr lang="fr-FR" sz="4551" dirty="0" err="1">
                <a:solidFill>
                  <a:schemeClr val="bg1"/>
                </a:solidFill>
                <a:latin typeface="Trebuchet MS Bold" charset="0"/>
                <a:ea typeface="+mj-ea"/>
                <a:cs typeface="Trebuchet MS Bold" charset="0"/>
              </a:rPr>
              <a:t>DevoxxMA</a:t>
            </a:r>
            <a:endParaRPr lang="fr-FR" sz="4551" dirty="0">
              <a:solidFill>
                <a:schemeClr val="bg1"/>
              </a:solidFill>
              <a:latin typeface="Trebuchet MS Bold" charset="0"/>
              <a:ea typeface="+mj-ea"/>
              <a:cs typeface="Trebuchet MS Bold" charset="0"/>
            </a:endParaRPr>
          </a:p>
        </p:txBody>
      </p:sp>
      <p:pic>
        <p:nvPicPr>
          <p:cNvPr id="7" name="Picture 6"/>
          <p:cNvPicPr>
            <a:picLocks noChangeAspect="1"/>
          </p:cNvPicPr>
          <p:nvPr/>
        </p:nvPicPr>
        <p:blipFill>
          <a:blip r:embed="rId3"/>
          <a:stretch>
            <a:fillRect/>
          </a:stretch>
        </p:blipFill>
        <p:spPr>
          <a:xfrm>
            <a:off x="3213377" y="1754866"/>
            <a:ext cx="12574391" cy="2997924"/>
          </a:xfrm>
          <a:prstGeom prst="rect">
            <a:avLst/>
          </a:prstGeom>
        </p:spPr>
      </p:pic>
      <p:pic>
        <p:nvPicPr>
          <p:cNvPr id="8" name="Picture 7"/>
          <p:cNvPicPr>
            <a:picLocks noChangeAspect="1"/>
          </p:cNvPicPr>
          <p:nvPr/>
        </p:nvPicPr>
        <p:blipFill>
          <a:blip r:embed="rId4"/>
          <a:stretch>
            <a:fillRect/>
          </a:stretch>
        </p:blipFill>
        <p:spPr>
          <a:xfrm>
            <a:off x="3635168" y="3926504"/>
            <a:ext cx="2859028" cy="5154421"/>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stretch>
            <a:fillRect/>
          </a:stretch>
        </p:blipFill>
        <p:spPr>
          <a:xfrm>
            <a:off x="10350497" y="4453159"/>
            <a:ext cx="5037945" cy="5101350"/>
          </a:xfrm>
          <a:prstGeom prst="rect">
            <a:avLst/>
          </a:prstGeom>
        </p:spPr>
      </p:pic>
    </p:spTree>
    <p:extLst>
      <p:ext uri="{BB962C8B-B14F-4D97-AF65-F5344CB8AC3E}">
        <p14:creationId xmlns:p14="http://schemas.microsoft.com/office/powerpoint/2010/main" val="212753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428" y="897248"/>
            <a:ext cx="12883036" cy="1346288"/>
          </a:xfrm>
        </p:spPr>
        <p:txBody>
          <a:bodyPr/>
          <a:lstStyle/>
          <a:p>
            <a:r>
              <a:rPr lang="fr-FR" dirty="0"/>
              <a:t> </a:t>
            </a:r>
            <a:r>
              <a:rPr lang="fr-FR" dirty="0" err="1"/>
              <a:t>Demo</a:t>
            </a:r>
            <a:r>
              <a:rPr lang="fr-FR" dirty="0"/>
              <a:t>: </a:t>
            </a:r>
            <a:r>
              <a:rPr lang="fr-FR" dirty="0" err="1"/>
              <a:t>Conference</a:t>
            </a:r>
            <a:r>
              <a:rPr lang="fr-FR" dirty="0"/>
              <a:t> Abstract</a:t>
            </a:r>
            <a:br>
              <a:rPr lang="fr-FR" dirty="0"/>
            </a:br>
            <a:r>
              <a:rPr lang="fr-FR" dirty="0"/>
              <a:t> </a:t>
            </a:r>
            <a:r>
              <a:rPr lang="en-US" dirty="0"/>
              <a:t>Classification Challenge </a:t>
            </a:r>
            <a:endParaRPr lang="nl-NL" dirty="0"/>
          </a:p>
        </p:txBody>
      </p:sp>
      <p:sp>
        <p:nvSpPr>
          <p:cNvPr id="3" name="Text Placeholder 2"/>
          <p:cNvSpPr>
            <a:spLocks noGrp="1"/>
          </p:cNvSpPr>
          <p:nvPr>
            <p:ph type="body" sz="quarter" idx="10"/>
          </p:nvPr>
        </p:nvSpPr>
        <p:spPr/>
        <p:txBody>
          <a:bodyPr/>
          <a:lstStyle/>
          <a:p>
            <a:r>
              <a:rPr lang="en-US" dirty="0"/>
              <a:t>Take all conference abstracts for</a:t>
            </a:r>
            <a:br>
              <a:rPr lang="en-US" dirty="0"/>
            </a:br>
            <a:endParaRPr lang="en-US" dirty="0"/>
          </a:p>
          <a:p>
            <a:r>
              <a:rPr lang="en-US" dirty="0"/>
              <a:t>Train a Classification Model on</a:t>
            </a:r>
            <a:br>
              <a:rPr lang="en-US" dirty="0"/>
            </a:br>
            <a:r>
              <a:rPr lang="en-US" dirty="0"/>
              <a:t>picking the Conference Track</a:t>
            </a:r>
          </a:p>
          <a:p>
            <a:pPr lvl="1"/>
            <a:r>
              <a:rPr lang="en-US" dirty="0"/>
              <a:t>Based on Title, </a:t>
            </a:r>
            <a:r>
              <a:rPr lang="en-US" dirty="0" smtClean="0"/>
              <a:t>Summary [, </a:t>
            </a:r>
            <a:r>
              <a:rPr lang="en-US" dirty="0"/>
              <a:t>Speaker, </a:t>
            </a:r>
            <a:r>
              <a:rPr lang="en-US" dirty="0" smtClean="0"/>
              <a:t>Level,…]</a:t>
            </a:r>
            <a:r>
              <a:rPr lang="en-US" dirty="0"/>
              <a:t/>
            </a:r>
            <a:br>
              <a:rPr lang="en-US" dirty="0"/>
            </a:br>
            <a:endParaRPr lang="en-US" dirty="0"/>
          </a:p>
          <a:p>
            <a:r>
              <a:rPr lang="en-US" dirty="0"/>
              <a:t>Use the Model to pick the Track </a:t>
            </a:r>
            <a:br>
              <a:rPr lang="en-US" dirty="0"/>
            </a:br>
            <a:r>
              <a:rPr lang="en-US" dirty="0"/>
              <a:t>for sessions at </a:t>
            </a:r>
            <a:endParaRPr lang="nl-NL" dirty="0"/>
          </a:p>
          <a:p>
            <a:pPr marL="0" indent="0">
              <a:buNone/>
            </a:pPr>
            <a:endParaRPr lang="nl-NL" dirty="0"/>
          </a:p>
          <a:p>
            <a:pPr marL="0" indent="0">
              <a:buNone/>
            </a:pPr>
            <a:endParaRPr lang="en-US" dirty="0"/>
          </a:p>
          <a:p>
            <a:endParaRPr lang="nl-NL" dirty="0"/>
          </a:p>
        </p:txBody>
      </p:sp>
      <p:pic>
        <p:nvPicPr>
          <p:cNvPr id="4" name="Picture 2" descr="Image result for logo java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272" y="1775012"/>
            <a:ext cx="6668067" cy="24640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7027773" y="6628009"/>
            <a:ext cx="8423190" cy="1547803"/>
          </a:xfrm>
          <a:prstGeom prst="rect">
            <a:avLst/>
          </a:prstGeom>
        </p:spPr>
      </p:pic>
    </p:spTree>
    <p:extLst>
      <p:ext uri="{BB962C8B-B14F-4D97-AF65-F5344CB8AC3E}">
        <p14:creationId xmlns:p14="http://schemas.microsoft.com/office/powerpoint/2010/main" val="207063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Demonstration</a:t>
            </a:r>
            <a:r>
              <a:rPr lang="nl-NL" dirty="0" smtClean="0"/>
              <a:t> of Oracle Advanced Analytics</a:t>
            </a:r>
            <a:endParaRPr lang="en-US" dirty="0"/>
          </a:p>
        </p:txBody>
      </p:sp>
      <p:sp>
        <p:nvSpPr>
          <p:cNvPr id="3" name="Text Placeholder 2"/>
          <p:cNvSpPr>
            <a:spLocks noGrp="1"/>
          </p:cNvSpPr>
          <p:nvPr>
            <p:ph type="body" sz="quarter" idx="10"/>
          </p:nvPr>
        </p:nvSpPr>
        <p:spPr>
          <a:xfrm>
            <a:off x="1917701" y="2603500"/>
            <a:ext cx="11942763" cy="6952876"/>
          </a:xfrm>
        </p:spPr>
        <p:txBody>
          <a:bodyPr>
            <a:normAutofit/>
          </a:bodyPr>
          <a:lstStyle/>
          <a:p>
            <a:r>
              <a:rPr lang="nl-NL" dirty="0" smtClean="0"/>
              <a:t>Using </a:t>
            </a:r>
            <a:r>
              <a:rPr lang="nl-NL" dirty="0" err="1" smtClean="0"/>
              <a:t>Text</a:t>
            </a:r>
            <a:r>
              <a:rPr lang="nl-NL" dirty="0" smtClean="0"/>
              <a:t> </a:t>
            </a:r>
            <a:r>
              <a:rPr lang="nl-NL" dirty="0" err="1" smtClean="0"/>
              <a:t>Mining</a:t>
            </a:r>
            <a:r>
              <a:rPr lang="nl-NL" dirty="0" smtClean="0"/>
              <a:t> </a:t>
            </a:r>
            <a:r>
              <a:rPr lang="nl-NL" dirty="0" err="1" smtClean="0"/>
              <a:t>and</a:t>
            </a:r>
            <a:r>
              <a:rPr lang="nl-NL" dirty="0" smtClean="0"/>
              <a:t> </a:t>
            </a:r>
            <a:r>
              <a:rPr lang="nl-NL" dirty="0" err="1" smtClean="0"/>
              <a:t>Naives</a:t>
            </a:r>
            <a:r>
              <a:rPr lang="nl-NL" dirty="0" smtClean="0"/>
              <a:t> Bayes Data </a:t>
            </a:r>
            <a:r>
              <a:rPr lang="nl-NL" dirty="0" err="1" smtClean="0"/>
              <a:t>Mining</a:t>
            </a:r>
            <a:r>
              <a:rPr lang="nl-NL" dirty="0" smtClean="0"/>
              <a:t> </a:t>
            </a:r>
            <a:r>
              <a:rPr lang="nl-NL" dirty="0" err="1" smtClean="0"/>
              <a:t>Classification</a:t>
            </a:r>
            <a:endParaRPr lang="nl-NL" dirty="0" smtClean="0"/>
          </a:p>
          <a:p>
            <a:pPr lvl="1"/>
            <a:r>
              <a:rPr lang="nl-NL" dirty="0" smtClean="0"/>
              <a:t>Train model for </a:t>
            </a:r>
            <a:r>
              <a:rPr lang="nl-NL" dirty="0" err="1" smtClean="0"/>
              <a:t>classifying</a:t>
            </a:r>
            <a:r>
              <a:rPr lang="nl-NL" dirty="0" smtClean="0"/>
              <a:t> conference abstracts </a:t>
            </a:r>
            <a:r>
              <a:rPr lang="nl-NL" dirty="0" err="1" smtClean="0"/>
              <a:t>into</a:t>
            </a:r>
            <a:r>
              <a:rPr lang="nl-NL" dirty="0" smtClean="0"/>
              <a:t> </a:t>
            </a:r>
            <a:r>
              <a:rPr lang="nl-NL" i="1" dirty="0" smtClean="0"/>
              <a:t>tracks</a:t>
            </a:r>
            <a:endParaRPr lang="nl-NL" dirty="0" smtClean="0"/>
          </a:p>
          <a:p>
            <a:pPr lvl="1"/>
            <a:r>
              <a:rPr lang="nl-NL" dirty="0" err="1" smtClean="0"/>
              <a:t>Use</a:t>
            </a:r>
            <a:r>
              <a:rPr lang="nl-NL" dirty="0" smtClean="0"/>
              <a:t> model </a:t>
            </a:r>
            <a:r>
              <a:rPr lang="nl-NL" dirty="0" err="1" smtClean="0"/>
              <a:t>to</a:t>
            </a:r>
            <a:r>
              <a:rPr lang="nl-NL" dirty="0" smtClean="0"/>
              <a:t> </a:t>
            </a:r>
            <a:r>
              <a:rPr lang="nl-NL" dirty="0" err="1" smtClean="0"/>
              <a:t>propose</a:t>
            </a:r>
            <a:r>
              <a:rPr lang="nl-NL" dirty="0" smtClean="0"/>
              <a:t> a </a:t>
            </a:r>
            <a:r>
              <a:rPr lang="nl-NL" i="1" dirty="0" smtClean="0"/>
              <a:t>track</a:t>
            </a:r>
            <a:r>
              <a:rPr lang="nl-NL" dirty="0" smtClean="0"/>
              <a:t> for new abstracts</a:t>
            </a:r>
            <a:endParaRPr lang="nl-NL" i="1" dirty="0" smtClean="0"/>
          </a:p>
          <a:p>
            <a:r>
              <a:rPr lang="nl-NL" i="1" dirty="0" smtClean="0"/>
              <a:t>Steps</a:t>
            </a:r>
          </a:p>
          <a:p>
            <a:pPr lvl="1"/>
            <a:r>
              <a:rPr lang="nl-NL" i="1" dirty="0" err="1" smtClean="0"/>
              <a:t>Gather</a:t>
            </a:r>
            <a:r>
              <a:rPr lang="nl-NL" i="1" dirty="0" smtClean="0"/>
              <a:t> data</a:t>
            </a:r>
          </a:p>
          <a:p>
            <a:pPr lvl="1"/>
            <a:r>
              <a:rPr lang="nl-NL" i="1" dirty="0" smtClean="0"/>
              <a:t>Import, </a:t>
            </a:r>
            <a:r>
              <a:rPr lang="nl-NL" i="1" dirty="0" err="1" smtClean="0"/>
              <a:t>cleanse</a:t>
            </a:r>
            <a:r>
              <a:rPr lang="nl-NL" i="1" dirty="0" smtClean="0"/>
              <a:t>, </a:t>
            </a:r>
            <a:r>
              <a:rPr lang="nl-NL" i="1" dirty="0" err="1" smtClean="0"/>
              <a:t>enrich</a:t>
            </a:r>
            <a:r>
              <a:rPr lang="nl-NL" i="1" dirty="0" smtClean="0"/>
              <a:t>, …</a:t>
            </a:r>
          </a:p>
          <a:p>
            <a:pPr lvl="1"/>
            <a:r>
              <a:rPr lang="nl-NL" i="1" dirty="0" err="1" smtClean="0"/>
              <a:t>Prepare</a:t>
            </a:r>
            <a:r>
              <a:rPr lang="nl-NL" i="1" dirty="0" smtClean="0"/>
              <a:t> training set </a:t>
            </a:r>
            <a:r>
              <a:rPr lang="nl-NL" i="1" dirty="0" err="1" smtClean="0"/>
              <a:t>and</a:t>
            </a:r>
            <a:r>
              <a:rPr lang="nl-NL" i="1" dirty="0" smtClean="0"/>
              <a:t> test set</a:t>
            </a:r>
          </a:p>
          <a:p>
            <a:pPr lvl="1"/>
            <a:r>
              <a:rPr lang="nl-NL" i="1" dirty="0" smtClean="0"/>
              <a:t>Select </a:t>
            </a:r>
            <a:r>
              <a:rPr lang="nl-NL" i="1" dirty="0" err="1" smtClean="0"/>
              <a:t>and</a:t>
            </a:r>
            <a:r>
              <a:rPr lang="nl-NL" i="1" dirty="0" smtClean="0"/>
              <a:t> </a:t>
            </a:r>
            <a:r>
              <a:rPr lang="nl-NL" i="1" dirty="0" err="1" smtClean="0"/>
              <a:t>configure</a:t>
            </a:r>
            <a:r>
              <a:rPr lang="nl-NL" i="1" dirty="0" smtClean="0"/>
              <a:t> model</a:t>
            </a:r>
          </a:p>
          <a:p>
            <a:pPr lvl="2"/>
            <a:r>
              <a:rPr lang="nl-NL" i="1" dirty="0" err="1" smtClean="0"/>
              <a:t>Combining</a:t>
            </a:r>
            <a:r>
              <a:rPr lang="nl-NL" i="1" dirty="0" smtClean="0"/>
              <a:t> </a:t>
            </a:r>
            <a:r>
              <a:rPr lang="nl-NL" i="1" dirty="0" err="1" smtClean="0"/>
              <a:t>Text</a:t>
            </a:r>
            <a:r>
              <a:rPr lang="nl-NL" i="1" dirty="0" smtClean="0"/>
              <a:t> </a:t>
            </a:r>
            <a:r>
              <a:rPr lang="nl-NL" i="1" dirty="0" err="1" smtClean="0"/>
              <a:t>and</a:t>
            </a:r>
            <a:r>
              <a:rPr lang="nl-NL" i="1" dirty="0" smtClean="0"/>
              <a:t> </a:t>
            </a:r>
            <a:r>
              <a:rPr lang="nl-NL" i="1" dirty="0" err="1" smtClean="0"/>
              <a:t>Mining</a:t>
            </a:r>
            <a:r>
              <a:rPr lang="nl-NL" i="1" dirty="0" smtClean="0"/>
              <a:t> </a:t>
            </a:r>
            <a:br>
              <a:rPr lang="nl-NL" i="1" dirty="0" smtClean="0"/>
            </a:br>
            <a:r>
              <a:rPr lang="nl-NL" i="1" dirty="0" err="1" smtClean="0"/>
              <a:t>using</a:t>
            </a:r>
            <a:r>
              <a:rPr lang="nl-NL" i="1" dirty="0" smtClean="0"/>
              <a:t> </a:t>
            </a:r>
            <a:r>
              <a:rPr lang="nl-NL" i="1" dirty="0" err="1" smtClean="0"/>
              <a:t>Naive</a:t>
            </a:r>
            <a:r>
              <a:rPr lang="nl-NL" i="1" dirty="0" smtClean="0"/>
              <a:t> Bayes</a:t>
            </a:r>
          </a:p>
          <a:p>
            <a:pPr lvl="1"/>
            <a:r>
              <a:rPr lang="nl-NL" i="1" dirty="0" smtClean="0"/>
              <a:t>Train model</a:t>
            </a:r>
          </a:p>
          <a:p>
            <a:pPr lvl="1"/>
            <a:r>
              <a:rPr lang="nl-NL" i="1" dirty="0" smtClean="0"/>
              <a:t>Test </a:t>
            </a:r>
            <a:r>
              <a:rPr lang="nl-NL" i="1" dirty="0" err="1" smtClean="0"/>
              <a:t>and</a:t>
            </a:r>
            <a:r>
              <a:rPr lang="nl-NL" i="1" dirty="0" smtClean="0"/>
              <a:t> </a:t>
            </a:r>
            <a:r>
              <a:rPr lang="nl-NL" i="1" dirty="0" err="1" smtClean="0"/>
              <a:t>apply</a:t>
            </a:r>
            <a:r>
              <a:rPr lang="nl-NL" i="1" dirty="0" smtClean="0"/>
              <a:t> model</a:t>
            </a:r>
          </a:p>
          <a:p>
            <a:pPr lvl="1"/>
            <a:endParaRPr lang="en-US" dirty="0"/>
          </a:p>
        </p:txBody>
      </p:sp>
      <p:pic>
        <p:nvPicPr>
          <p:cNvPr id="5" name="Picture 2" descr="https://i0.wp.com/technology.amis.nl/wp-content/uploads/2016/10/image-72.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9836" y="467958"/>
            <a:ext cx="3723565" cy="28961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3"/>
          </p:cNvPr>
          <p:cNvPicPr>
            <a:picLocks noChangeAspect="1"/>
          </p:cNvPicPr>
          <p:nvPr/>
        </p:nvPicPr>
        <p:blipFill>
          <a:blip r:embed="rId4"/>
          <a:stretch>
            <a:fillRect/>
          </a:stretch>
        </p:blipFill>
        <p:spPr>
          <a:xfrm>
            <a:off x="7683443" y="6113929"/>
            <a:ext cx="9423180" cy="3244998"/>
          </a:xfrm>
          <a:prstGeom prst="rect">
            <a:avLst/>
          </a:prstGeom>
        </p:spPr>
      </p:pic>
    </p:spTree>
    <p:extLst>
      <p:ext uri="{BB962C8B-B14F-4D97-AF65-F5344CB8AC3E}">
        <p14:creationId xmlns:p14="http://schemas.microsoft.com/office/powerpoint/2010/main" val="6828205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 model</a:t>
            </a:r>
            <a:endParaRPr lang="nl-NL" dirty="0"/>
          </a:p>
        </p:txBody>
      </p:sp>
      <p:sp>
        <p:nvSpPr>
          <p:cNvPr id="3" name="Text Placeholder 2"/>
          <p:cNvSpPr>
            <a:spLocks noGrp="1"/>
          </p:cNvSpPr>
          <p:nvPr>
            <p:ph type="body" sz="quarter" idx="10"/>
          </p:nvPr>
        </p:nvSpPr>
        <p:spPr/>
        <p:txBody>
          <a:bodyPr/>
          <a:lstStyle/>
          <a:p>
            <a:endParaRPr lang="nl-NL"/>
          </a:p>
        </p:txBody>
      </p:sp>
      <p:sp>
        <p:nvSpPr>
          <p:cNvPr id="4" name="AutoShape 1"/>
          <p:cNvSpPr>
            <a:spLocks/>
          </p:cNvSpPr>
          <p:nvPr/>
        </p:nvSpPr>
        <p:spPr bwMode="auto">
          <a:xfrm>
            <a:off x="439886" y="3331498"/>
            <a:ext cx="16362493" cy="4271705"/>
          </a:xfrm>
          <a:custGeom>
            <a:avLst/>
            <a:gdLst>
              <a:gd name="T0" fmla="*/ 7169150 w 21600"/>
              <a:gd name="T1" fmla="*/ 3086100 h 21600"/>
              <a:gd name="T2" fmla="*/ 7169150 w 21600"/>
              <a:gd name="T3" fmla="*/ 3086100 h 21600"/>
              <a:gd name="T4" fmla="*/ 7169150 w 21600"/>
              <a:gd name="T5" fmla="*/ 3086100 h 21600"/>
              <a:gd name="T6" fmla="*/ 7169150 w 21600"/>
              <a:gd name="T7" fmla="*/ 30861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solidFill>
            <a:schemeClr val="bg1"/>
          </a:solidFill>
          <a:ln w="28575">
            <a:solidFill>
              <a:schemeClr val="bg1"/>
            </a:solidFill>
            <a:miter lim="0"/>
            <a:headEnd/>
            <a:tailEnd/>
          </a:ln>
          <a:effectLst/>
        </p:spPr>
        <p:txBody>
          <a:bodyPr lIns="0" tIns="0" rIns="0" bIns="0" anchor="ctr"/>
          <a:lstStyle/>
          <a:p>
            <a:r>
              <a:rPr lang="nl-NL" sz="3200" b="1" dirty="0">
                <a:solidFill>
                  <a:srgbClr val="0433FF"/>
                </a:solidFill>
                <a:latin typeface="Courier New" charset="0"/>
                <a:ea typeface="ＭＳ Ｐゴシック" charset="0"/>
                <a:cs typeface="Courier New" charset="0"/>
              </a:rPr>
              <a:t>DECLARE</a:t>
            </a:r>
          </a:p>
          <a:p>
            <a:r>
              <a:rPr lang="nl-NL" sz="3200" b="1" dirty="0" smtClean="0">
                <a:solidFill>
                  <a:srgbClr val="0433FF"/>
                </a:solidFill>
                <a:latin typeface="Courier New" charset="0"/>
                <a:ea typeface="ＭＳ Ｐゴシック" charset="0"/>
                <a:cs typeface="Courier New" charset="0"/>
              </a:rPr>
              <a:t>  </a:t>
            </a:r>
            <a:r>
              <a:rPr lang="nl-NL" sz="3200" b="1" dirty="0" err="1" smtClean="0">
                <a:solidFill>
                  <a:srgbClr val="0433FF"/>
                </a:solidFill>
                <a:latin typeface="Courier New" charset="0"/>
                <a:ea typeface="ＭＳ Ｐゴシック" charset="0"/>
                <a:cs typeface="Courier New" charset="0"/>
              </a:rPr>
              <a:t>xformlist</a:t>
            </a:r>
            <a:r>
              <a:rPr lang="nl-NL" sz="3200" b="1" dirty="0" smtClean="0">
                <a:solidFill>
                  <a:srgbClr val="0433FF"/>
                </a:solidFill>
                <a:latin typeface="Courier New" charset="0"/>
                <a:ea typeface="ＭＳ Ｐゴシック" charset="0"/>
                <a:cs typeface="Courier New" charset="0"/>
              </a:rPr>
              <a:t> </a:t>
            </a:r>
            <a:r>
              <a:rPr lang="nl-NL" sz="3200" b="1" dirty="0" err="1">
                <a:solidFill>
                  <a:srgbClr val="0433FF"/>
                </a:solidFill>
                <a:latin typeface="Courier New" charset="0"/>
                <a:ea typeface="ＭＳ Ｐゴシック" charset="0"/>
                <a:cs typeface="Courier New" charset="0"/>
              </a:rPr>
              <a:t>dbms_data_mining_transform.TRANSFORM_LIST</a:t>
            </a:r>
            <a:r>
              <a:rPr lang="nl-NL" sz="3200" b="1" dirty="0">
                <a:solidFill>
                  <a:srgbClr val="0433FF"/>
                </a:solidFill>
                <a:latin typeface="Courier New" charset="0"/>
                <a:ea typeface="ＭＳ Ｐゴシック" charset="0"/>
                <a:cs typeface="Courier New" charset="0"/>
              </a:rPr>
              <a:t>;</a:t>
            </a:r>
          </a:p>
          <a:p>
            <a:r>
              <a:rPr lang="nl-NL" sz="3200" b="1" dirty="0">
                <a:solidFill>
                  <a:srgbClr val="0433FF"/>
                </a:solidFill>
                <a:latin typeface="Courier New" charset="0"/>
                <a:ea typeface="ＭＳ Ｐゴシック" charset="0"/>
                <a:cs typeface="Courier New" charset="0"/>
              </a:rPr>
              <a:t>BEGIN</a:t>
            </a:r>
          </a:p>
          <a:p>
            <a:r>
              <a:rPr lang="nl-NL" sz="3200" b="1" dirty="0" smtClean="0">
                <a:solidFill>
                  <a:srgbClr val="0433FF"/>
                </a:solidFill>
                <a:latin typeface="Courier New" charset="0"/>
                <a:ea typeface="ＭＳ Ｐゴシック" charset="0"/>
                <a:cs typeface="Courier New" charset="0"/>
              </a:rPr>
              <a:t>  DBMS_DATA_MINING_TRANSFORM.SET_TRANSFORM</a:t>
            </a:r>
            <a:r>
              <a:rPr lang="nl-NL" sz="3200" b="1" dirty="0">
                <a:solidFill>
                  <a:srgbClr val="0433FF"/>
                </a:solidFill>
                <a:latin typeface="Courier New" charset="0"/>
                <a:ea typeface="ＭＳ Ｐゴシック" charset="0"/>
                <a:cs typeface="Courier New" charset="0"/>
              </a:rPr>
              <a:t>( </a:t>
            </a:r>
            <a:r>
              <a:rPr lang="nl-NL" sz="3200" b="1" dirty="0" err="1">
                <a:solidFill>
                  <a:srgbClr val="0433FF"/>
                </a:solidFill>
                <a:latin typeface="Courier New" charset="0"/>
                <a:ea typeface="ＭＳ Ｐゴシック" charset="0"/>
                <a:cs typeface="Courier New" charset="0"/>
              </a:rPr>
              <a:t>xformlist</a:t>
            </a:r>
            <a:r>
              <a:rPr lang="nl-NL" sz="3200" b="1" dirty="0">
                <a:solidFill>
                  <a:srgbClr val="0433FF"/>
                </a:solidFill>
                <a:latin typeface="Courier New" charset="0"/>
                <a:ea typeface="ＭＳ Ｐゴシック" charset="0"/>
                <a:cs typeface="Courier New" charset="0"/>
              </a:rPr>
              <a:t>, 'abstract', </a:t>
            </a:r>
            <a:r>
              <a:rPr lang="nl-NL" sz="3200" b="1" dirty="0" smtClean="0">
                <a:solidFill>
                  <a:srgbClr val="0433FF"/>
                </a:solidFill>
                <a:latin typeface="Courier New" charset="0"/>
                <a:ea typeface="ＭＳ Ｐゴシック" charset="0"/>
                <a:cs typeface="Courier New" charset="0"/>
              </a:rPr>
              <a:t/>
            </a:r>
            <a:br>
              <a:rPr lang="nl-NL" sz="3200" b="1" dirty="0" smtClean="0">
                <a:solidFill>
                  <a:srgbClr val="0433FF"/>
                </a:solidFill>
                <a:latin typeface="Courier New" charset="0"/>
                <a:ea typeface="ＭＳ Ｐゴシック" charset="0"/>
                <a:cs typeface="Courier New" charset="0"/>
              </a:rPr>
            </a:br>
            <a:r>
              <a:rPr lang="nl-NL" sz="3200" b="1" dirty="0" smtClean="0">
                <a:solidFill>
                  <a:srgbClr val="0433FF"/>
                </a:solidFill>
                <a:latin typeface="Courier New" charset="0"/>
                <a:ea typeface="ＭＳ Ｐゴシック" charset="0"/>
                <a:cs typeface="Courier New" charset="0"/>
              </a:rPr>
              <a:t>                NULL</a:t>
            </a:r>
            <a:r>
              <a:rPr lang="nl-NL" sz="3200" b="1" dirty="0">
                <a:solidFill>
                  <a:srgbClr val="0433FF"/>
                </a:solidFill>
                <a:latin typeface="Courier New" charset="0"/>
                <a:ea typeface="ＭＳ Ｐゴシック" charset="0"/>
                <a:cs typeface="Courier New" charset="0"/>
              </a:rPr>
              <a:t>, 'abstract', NULL, 'TEXT(TOKEN_TYPE:NORMAL)');</a:t>
            </a:r>
          </a:p>
          <a:p>
            <a:r>
              <a:rPr lang="nl-NL" sz="3200" b="1" dirty="0" smtClean="0">
                <a:solidFill>
                  <a:srgbClr val="0433FF"/>
                </a:solidFill>
                <a:latin typeface="Courier New" charset="0"/>
                <a:ea typeface="ＭＳ Ｐゴシック" charset="0"/>
                <a:cs typeface="Courier New" charset="0"/>
              </a:rPr>
              <a:t>  DBMS_DATA_MINING.CREATE_MODEL</a:t>
            </a:r>
            <a:br>
              <a:rPr lang="nl-NL" sz="3200" b="1" dirty="0" smtClean="0">
                <a:solidFill>
                  <a:srgbClr val="0433FF"/>
                </a:solidFill>
                <a:latin typeface="Courier New" charset="0"/>
                <a:ea typeface="ＭＳ Ｐゴシック" charset="0"/>
                <a:cs typeface="Courier New" charset="0"/>
              </a:rPr>
            </a:br>
            <a:r>
              <a:rPr lang="nl-NL" sz="3200" b="1" dirty="0" smtClean="0">
                <a:solidFill>
                  <a:srgbClr val="0433FF"/>
                </a:solidFill>
                <a:latin typeface="Courier New" charset="0"/>
                <a:ea typeface="ＭＳ Ｐゴシック" charset="0"/>
                <a:cs typeface="Courier New" charset="0"/>
              </a:rPr>
              <a:t>  ( </a:t>
            </a:r>
            <a:r>
              <a:rPr lang="nl-NL" sz="3200" b="1" dirty="0" err="1">
                <a:solidFill>
                  <a:srgbClr val="0433FF"/>
                </a:solidFill>
                <a:latin typeface="Courier New" charset="0"/>
                <a:ea typeface="ＭＳ Ｐゴシック" charset="0"/>
                <a:cs typeface="Courier New" charset="0"/>
              </a:rPr>
              <a:t>model_name</a:t>
            </a:r>
            <a:r>
              <a:rPr lang="nl-NL" sz="3200" b="1" dirty="0">
                <a:solidFill>
                  <a:srgbClr val="0433FF"/>
                </a:solidFill>
                <a:latin typeface="Courier New" charset="0"/>
                <a:ea typeface="ＭＳ Ｐゴシック" charset="0"/>
                <a:cs typeface="Courier New" charset="0"/>
              </a:rPr>
              <a:t> =&gt; 'SESSION_CLASS_NB'</a:t>
            </a:r>
          </a:p>
          <a:p>
            <a:r>
              <a:rPr lang="nl-NL" sz="3200" b="1" dirty="0" smtClean="0">
                <a:solidFill>
                  <a:srgbClr val="0433FF"/>
                </a:solidFill>
                <a:latin typeface="Courier New" charset="0"/>
                <a:ea typeface="ＭＳ Ｐゴシック" charset="0"/>
                <a:cs typeface="Courier New" charset="0"/>
              </a:rPr>
              <a:t>  , </a:t>
            </a:r>
            <a:r>
              <a:rPr lang="nl-NL" sz="3200" b="1" dirty="0" err="1">
                <a:solidFill>
                  <a:srgbClr val="0433FF"/>
                </a:solidFill>
                <a:latin typeface="Courier New" charset="0"/>
                <a:ea typeface="ＭＳ Ｐゴシック" charset="0"/>
                <a:cs typeface="Courier New" charset="0"/>
              </a:rPr>
              <a:t>mining_function</a:t>
            </a:r>
            <a:r>
              <a:rPr lang="nl-NL" sz="3200" b="1" dirty="0">
                <a:solidFill>
                  <a:srgbClr val="0433FF"/>
                </a:solidFill>
                <a:latin typeface="Courier New" charset="0"/>
                <a:ea typeface="ＭＳ Ｐゴシック" charset="0"/>
                <a:cs typeface="Courier New" charset="0"/>
              </a:rPr>
              <a:t> =&gt; </a:t>
            </a:r>
            <a:r>
              <a:rPr lang="nl-NL" sz="3200" b="1" dirty="0" err="1">
                <a:solidFill>
                  <a:srgbClr val="0433FF"/>
                </a:solidFill>
                <a:latin typeface="Courier New" charset="0"/>
                <a:ea typeface="ＭＳ Ｐゴシック" charset="0"/>
                <a:cs typeface="Courier New" charset="0"/>
              </a:rPr>
              <a:t>dbms_data_mining.classification</a:t>
            </a:r>
            <a:endParaRPr lang="nl-NL" sz="3200" b="1" dirty="0">
              <a:solidFill>
                <a:srgbClr val="0433FF"/>
              </a:solidFill>
              <a:latin typeface="Courier New" charset="0"/>
              <a:ea typeface="ＭＳ Ｐゴシック" charset="0"/>
              <a:cs typeface="Courier New" charset="0"/>
            </a:endParaRPr>
          </a:p>
          <a:p>
            <a:r>
              <a:rPr lang="nl-NL" sz="3200" b="1" dirty="0" smtClean="0">
                <a:solidFill>
                  <a:srgbClr val="0433FF"/>
                </a:solidFill>
                <a:latin typeface="Courier New" charset="0"/>
                <a:ea typeface="ＭＳ Ｐゴシック" charset="0"/>
                <a:cs typeface="Courier New" charset="0"/>
              </a:rPr>
              <a:t>  , </a:t>
            </a:r>
            <a:r>
              <a:rPr lang="nl-NL" sz="3200" b="1" i="1" dirty="0" err="1">
                <a:solidFill>
                  <a:srgbClr val="0433FF"/>
                </a:solidFill>
                <a:latin typeface="Courier New" charset="0"/>
                <a:ea typeface="ＭＳ Ｐゴシック" charset="0"/>
                <a:cs typeface="Courier New" charset="0"/>
              </a:rPr>
              <a:t>data_table_name</a:t>
            </a:r>
            <a:r>
              <a:rPr lang="nl-NL" sz="3200" b="1" i="1" dirty="0">
                <a:solidFill>
                  <a:srgbClr val="0433FF"/>
                </a:solidFill>
                <a:latin typeface="Courier New" charset="0"/>
                <a:ea typeface="ＭＳ Ｐゴシック" charset="0"/>
                <a:cs typeface="Courier New" charset="0"/>
              </a:rPr>
              <a:t> =&gt; 'J1_SESSIONS'</a:t>
            </a:r>
          </a:p>
          <a:p>
            <a:r>
              <a:rPr lang="nl-NL" sz="3200" b="1" i="1" dirty="0" smtClean="0">
                <a:solidFill>
                  <a:srgbClr val="0433FF"/>
                </a:solidFill>
                <a:latin typeface="Courier New" charset="0"/>
                <a:ea typeface="ＭＳ Ｐゴシック" charset="0"/>
                <a:cs typeface="Courier New" charset="0"/>
              </a:rPr>
              <a:t>  , </a:t>
            </a:r>
            <a:r>
              <a:rPr lang="nl-NL" sz="3200" b="1" i="1" dirty="0" err="1">
                <a:solidFill>
                  <a:srgbClr val="0433FF"/>
                </a:solidFill>
                <a:latin typeface="Courier New" charset="0"/>
                <a:ea typeface="ＭＳ Ｐゴシック" charset="0"/>
                <a:cs typeface="Courier New" charset="0"/>
              </a:rPr>
              <a:t>case_id_column_name</a:t>
            </a:r>
            <a:r>
              <a:rPr lang="nl-NL" sz="3200" b="1" i="1" dirty="0">
                <a:solidFill>
                  <a:srgbClr val="0433FF"/>
                </a:solidFill>
                <a:latin typeface="Courier New" charset="0"/>
                <a:ea typeface="ＭＳ Ｐゴシック" charset="0"/>
                <a:cs typeface="Courier New" charset="0"/>
              </a:rPr>
              <a:t> =&gt; '</a:t>
            </a:r>
            <a:r>
              <a:rPr lang="nl-NL" sz="3200" b="1" i="1" dirty="0" err="1">
                <a:solidFill>
                  <a:srgbClr val="0433FF"/>
                </a:solidFill>
                <a:latin typeface="Courier New" charset="0"/>
                <a:ea typeface="ＭＳ Ｐゴシック" charset="0"/>
                <a:cs typeface="Courier New" charset="0"/>
              </a:rPr>
              <a:t>session_title</a:t>
            </a:r>
            <a:r>
              <a:rPr lang="nl-NL" sz="3200" b="1" i="1" dirty="0">
                <a:solidFill>
                  <a:srgbClr val="0433FF"/>
                </a:solidFill>
                <a:latin typeface="Courier New" charset="0"/>
                <a:ea typeface="ＭＳ Ｐゴシック" charset="0"/>
                <a:cs typeface="Courier New" charset="0"/>
              </a:rPr>
              <a:t>'</a:t>
            </a:r>
          </a:p>
          <a:p>
            <a:r>
              <a:rPr lang="nl-NL" sz="3200" b="1" i="1" dirty="0" smtClean="0">
                <a:solidFill>
                  <a:srgbClr val="0433FF"/>
                </a:solidFill>
                <a:latin typeface="Courier New" charset="0"/>
                <a:ea typeface="ＭＳ Ｐゴシック" charset="0"/>
                <a:cs typeface="Courier New" charset="0"/>
              </a:rPr>
              <a:t>  , </a:t>
            </a:r>
            <a:r>
              <a:rPr lang="nl-NL" sz="3200" b="1" i="1" dirty="0" err="1">
                <a:solidFill>
                  <a:srgbClr val="0433FF"/>
                </a:solidFill>
                <a:latin typeface="Courier New" charset="0"/>
                <a:ea typeface="ＭＳ Ｐゴシック" charset="0"/>
                <a:cs typeface="Courier New" charset="0"/>
              </a:rPr>
              <a:t>target_column_name</a:t>
            </a:r>
            <a:r>
              <a:rPr lang="nl-NL" sz="3200" b="1" i="1" dirty="0">
                <a:solidFill>
                  <a:srgbClr val="0433FF"/>
                </a:solidFill>
                <a:latin typeface="Courier New" charset="0"/>
                <a:ea typeface="ＭＳ Ｐゴシック" charset="0"/>
                <a:cs typeface="Courier New" charset="0"/>
              </a:rPr>
              <a:t> =&gt; '</a:t>
            </a:r>
            <a:r>
              <a:rPr lang="nl-NL" sz="3200" b="1" i="1" dirty="0" err="1">
                <a:solidFill>
                  <a:srgbClr val="0433FF"/>
                </a:solidFill>
                <a:latin typeface="Courier New" charset="0"/>
                <a:ea typeface="ＭＳ Ｐゴシック" charset="0"/>
                <a:cs typeface="Courier New" charset="0"/>
              </a:rPr>
              <a:t>session_track</a:t>
            </a:r>
            <a:r>
              <a:rPr lang="nl-NL" sz="3200" b="1" i="1" dirty="0">
                <a:solidFill>
                  <a:srgbClr val="0433FF"/>
                </a:solidFill>
                <a:latin typeface="Courier New" charset="0"/>
                <a:ea typeface="ＭＳ Ｐゴシック" charset="0"/>
                <a:cs typeface="Courier New" charset="0"/>
              </a:rPr>
              <a:t>'</a:t>
            </a:r>
          </a:p>
          <a:p>
            <a:r>
              <a:rPr lang="nl-NL" sz="3200" b="1" dirty="0" smtClean="0">
                <a:solidFill>
                  <a:srgbClr val="0433FF"/>
                </a:solidFill>
                <a:latin typeface="Courier New" charset="0"/>
                <a:ea typeface="ＭＳ Ｐゴシック" charset="0"/>
                <a:cs typeface="Courier New" charset="0"/>
              </a:rPr>
              <a:t>  , </a:t>
            </a:r>
            <a:r>
              <a:rPr lang="nl-NL" sz="3200" b="1" dirty="0" err="1">
                <a:solidFill>
                  <a:srgbClr val="0433FF"/>
                </a:solidFill>
                <a:latin typeface="Courier New" charset="0"/>
                <a:ea typeface="ＭＳ Ｐゴシック" charset="0"/>
                <a:cs typeface="Courier New" charset="0"/>
              </a:rPr>
              <a:t>settings_table_name</a:t>
            </a:r>
            <a:r>
              <a:rPr lang="nl-NL" sz="3200" b="1" dirty="0">
                <a:solidFill>
                  <a:srgbClr val="0433FF"/>
                </a:solidFill>
                <a:latin typeface="Courier New" charset="0"/>
                <a:ea typeface="ＭＳ Ｐゴシック" charset="0"/>
                <a:cs typeface="Courier New" charset="0"/>
              </a:rPr>
              <a:t> =&gt; '</a:t>
            </a:r>
            <a:r>
              <a:rPr lang="nl-NL" sz="3200" b="1" dirty="0" err="1">
                <a:solidFill>
                  <a:srgbClr val="0433FF"/>
                </a:solidFill>
                <a:latin typeface="Courier New" charset="0"/>
                <a:ea typeface="ＭＳ Ｐゴシック" charset="0"/>
                <a:cs typeface="Courier New" charset="0"/>
              </a:rPr>
              <a:t>session_class_nb_settings</a:t>
            </a:r>
            <a:r>
              <a:rPr lang="nl-NL" sz="3200" b="1" dirty="0">
                <a:solidFill>
                  <a:srgbClr val="0433FF"/>
                </a:solidFill>
                <a:latin typeface="Courier New" charset="0"/>
                <a:ea typeface="ＭＳ Ｐゴシック" charset="0"/>
                <a:cs typeface="Courier New" charset="0"/>
              </a:rPr>
              <a:t>'</a:t>
            </a:r>
          </a:p>
          <a:p>
            <a:r>
              <a:rPr lang="nl-NL" sz="3200" b="1" dirty="0" smtClean="0">
                <a:solidFill>
                  <a:srgbClr val="0433FF"/>
                </a:solidFill>
                <a:latin typeface="Courier New" charset="0"/>
                <a:ea typeface="ＭＳ Ｐゴシック" charset="0"/>
                <a:cs typeface="Courier New" charset="0"/>
              </a:rPr>
              <a:t>  , </a:t>
            </a:r>
            <a:r>
              <a:rPr lang="nl-NL" sz="3200" b="1" dirty="0" err="1">
                <a:solidFill>
                  <a:srgbClr val="0433FF"/>
                </a:solidFill>
                <a:latin typeface="Courier New" charset="0"/>
                <a:ea typeface="ＭＳ Ｐゴシック" charset="0"/>
                <a:cs typeface="Courier New" charset="0"/>
              </a:rPr>
              <a:t>xform_list</a:t>
            </a:r>
            <a:r>
              <a:rPr lang="nl-NL" sz="3200" b="1" dirty="0">
                <a:solidFill>
                  <a:srgbClr val="0433FF"/>
                </a:solidFill>
                <a:latin typeface="Courier New" charset="0"/>
                <a:ea typeface="ＭＳ Ｐゴシック" charset="0"/>
                <a:cs typeface="Courier New" charset="0"/>
              </a:rPr>
              <a:t> =&gt; </a:t>
            </a:r>
            <a:r>
              <a:rPr lang="nl-NL" sz="3200" b="1" dirty="0" err="1">
                <a:solidFill>
                  <a:srgbClr val="0433FF"/>
                </a:solidFill>
                <a:latin typeface="Courier New" charset="0"/>
                <a:ea typeface="ＭＳ Ｐゴシック" charset="0"/>
                <a:cs typeface="Courier New" charset="0"/>
              </a:rPr>
              <a:t>xformlist</a:t>
            </a:r>
            <a:r>
              <a:rPr lang="nl-NL" sz="3200" b="1" dirty="0">
                <a:solidFill>
                  <a:srgbClr val="0433FF"/>
                </a:solidFill>
                <a:latin typeface="Courier New" charset="0"/>
                <a:ea typeface="ＭＳ Ｐゴシック" charset="0"/>
                <a:cs typeface="Courier New" charset="0"/>
              </a:rPr>
              <a:t>);</a:t>
            </a:r>
          </a:p>
          <a:p>
            <a:r>
              <a:rPr lang="nl-NL" sz="3200" b="1" dirty="0">
                <a:solidFill>
                  <a:srgbClr val="0433FF"/>
                </a:solidFill>
                <a:latin typeface="Courier New" charset="0"/>
                <a:ea typeface="ＭＳ Ｐゴシック" charset="0"/>
                <a:cs typeface="Courier New" charset="0"/>
              </a:rPr>
              <a:t>END</a:t>
            </a:r>
            <a:r>
              <a:rPr lang="nl-NL" sz="3200" b="1" dirty="0" smtClean="0">
                <a:solidFill>
                  <a:srgbClr val="0433FF"/>
                </a:solidFill>
                <a:latin typeface="Courier New" charset="0"/>
                <a:ea typeface="ＭＳ Ｐゴシック" charset="0"/>
                <a:cs typeface="Courier New" charset="0"/>
              </a:rPr>
              <a:t>;</a:t>
            </a:r>
            <a:endParaRPr lang="en-US" sz="3200" b="1" dirty="0">
              <a:solidFill>
                <a:srgbClr val="0433FF"/>
              </a:solidFill>
              <a:latin typeface="Courier New" charset="0"/>
              <a:ea typeface="ＭＳ Ｐゴシック" charset="0"/>
              <a:cs typeface="Courier New" charset="0"/>
            </a:endParaRPr>
          </a:p>
        </p:txBody>
      </p:sp>
    </p:spTree>
    <p:extLst>
      <p:ext uri="{BB962C8B-B14F-4D97-AF65-F5344CB8AC3E}">
        <p14:creationId xmlns:p14="http://schemas.microsoft.com/office/powerpoint/2010/main" val="29896463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model</a:t>
            </a:r>
            <a:endParaRPr lang="nl-NL" dirty="0"/>
          </a:p>
        </p:txBody>
      </p:sp>
      <p:sp>
        <p:nvSpPr>
          <p:cNvPr id="3" name="Text Placeholder 2"/>
          <p:cNvSpPr>
            <a:spLocks noGrp="1"/>
          </p:cNvSpPr>
          <p:nvPr>
            <p:ph type="body" sz="quarter" idx="10"/>
          </p:nvPr>
        </p:nvSpPr>
        <p:spPr/>
        <p:txBody>
          <a:bodyPr/>
          <a:lstStyle/>
          <a:p>
            <a:endParaRPr lang="nl-NL"/>
          </a:p>
        </p:txBody>
      </p:sp>
      <p:pic>
        <p:nvPicPr>
          <p:cNvPr id="6" name="Picture 5"/>
          <p:cNvPicPr>
            <a:picLocks noChangeAspect="1"/>
          </p:cNvPicPr>
          <p:nvPr/>
        </p:nvPicPr>
        <p:blipFill>
          <a:blip r:embed="rId2"/>
          <a:stretch>
            <a:fillRect/>
          </a:stretch>
        </p:blipFill>
        <p:spPr>
          <a:xfrm>
            <a:off x="977771" y="1909559"/>
            <a:ext cx="14698295" cy="7115583"/>
          </a:xfrm>
          <a:prstGeom prst="rect">
            <a:avLst/>
          </a:prstGeom>
          <a:ln>
            <a:noFill/>
          </a:ln>
          <a:effectLst>
            <a:outerShdw blurRad="292100" dist="139700" dir="2700000" algn="tl" rotWithShape="0">
              <a:srgbClr val="333333">
                <a:alpha val="65000"/>
              </a:srgbClr>
            </a:outerShdw>
          </a:effectLst>
        </p:spPr>
      </p:pic>
      <p:pic>
        <p:nvPicPr>
          <p:cNvPr id="7" name="Snagit_PPTE3B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8301" y="430033"/>
            <a:ext cx="1280271" cy="1272650"/>
          </a:xfrm>
          <a:prstGeom prst="rect">
            <a:avLst/>
          </a:prstGeom>
        </p:spPr>
      </p:pic>
      <p:pic>
        <p:nvPicPr>
          <p:cNvPr id="8" name="Snagit_PPT8E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3269" y="567862"/>
            <a:ext cx="1280271" cy="1295512"/>
          </a:xfrm>
          <a:prstGeom prst="rect">
            <a:avLst/>
          </a:prstGeom>
        </p:spPr>
      </p:pic>
      <p:pic>
        <p:nvPicPr>
          <p:cNvPr id="9" name="Snagit_PPT16C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09022" y="398893"/>
            <a:ext cx="1120237" cy="1790855"/>
          </a:xfrm>
          <a:prstGeom prst="rect">
            <a:avLst/>
          </a:prstGeom>
        </p:spPr>
      </p:pic>
      <p:pic>
        <p:nvPicPr>
          <p:cNvPr id="10" name="Snagit_PPT23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5115" y="233872"/>
            <a:ext cx="1150720" cy="1836579"/>
          </a:xfrm>
          <a:prstGeom prst="rect">
            <a:avLst/>
          </a:prstGeom>
        </p:spPr>
      </p:pic>
      <p:pic>
        <p:nvPicPr>
          <p:cNvPr id="11" name="Snagit_PPT2FE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9289" y="361447"/>
            <a:ext cx="1150720" cy="1341236"/>
          </a:xfrm>
          <a:prstGeom prst="rect">
            <a:avLst/>
          </a:prstGeom>
        </p:spPr>
      </p:pic>
      <p:pic>
        <p:nvPicPr>
          <p:cNvPr id="12" name="Snagit_PPT3CBB"/>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49187" y="429707"/>
            <a:ext cx="1104996" cy="1325995"/>
          </a:xfrm>
          <a:prstGeom prst="rect">
            <a:avLst/>
          </a:prstGeom>
        </p:spPr>
      </p:pic>
    </p:spTree>
    <p:extLst>
      <p:ext uri="{BB962C8B-B14F-4D97-AF65-F5344CB8AC3E}">
        <p14:creationId xmlns:p14="http://schemas.microsoft.com/office/powerpoint/2010/main" val="14600066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model</a:t>
            </a:r>
            <a:endParaRPr lang="nl-NL" dirty="0"/>
          </a:p>
        </p:txBody>
      </p:sp>
      <p:sp>
        <p:nvSpPr>
          <p:cNvPr id="3" name="Text Placeholder 2"/>
          <p:cNvSpPr>
            <a:spLocks noGrp="1"/>
          </p:cNvSpPr>
          <p:nvPr>
            <p:ph type="body" sz="quarter" idx="10"/>
          </p:nvPr>
        </p:nvSpPr>
        <p:spPr/>
        <p:txBody>
          <a:bodyPr/>
          <a:lstStyle/>
          <a:p>
            <a:endParaRPr lang="nl-NL"/>
          </a:p>
        </p:txBody>
      </p:sp>
      <p:pic>
        <p:nvPicPr>
          <p:cNvPr id="5" name="Picture 4"/>
          <p:cNvPicPr>
            <a:picLocks noChangeAspect="1"/>
          </p:cNvPicPr>
          <p:nvPr/>
        </p:nvPicPr>
        <p:blipFill>
          <a:blip r:embed="rId2"/>
          <a:stretch>
            <a:fillRect/>
          </a:stretch>
        </p:blipFill>
        <p:spPr>
          <a:xfrm>
            <a:off x="134911" y="3721471"/>
            <a:ext cx="18497863" cy="2769270"/>
          </a:xfrm>
          <a:prstGeom prst="rect">
            <a:avLst/>
          </a:prstGeom>
        </p:spPr>
      </p:pic>
      <p:pic>
        <p:nvPicPr>
          <p:cNvPr id="7" name="Snagit_PPTE3B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0417" y="6989505"/>
            <a:ext cx="2474395" cy="2459666"/>
          </a:xfrm>
          <a:prstGeom prst="rect">
            <a:avLst/>
          </a:prstGeom>
        </p:spPr>
      </p:pic>
      <p:pic>
        <p:nvPicPr>
          <p:cNvPr id="8" name="Snagit_PPT8E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8871" y="6490741"/>
            <a:ext cx="2474395" cy="2503851"/>
          </a:xfrm>
          <a:prstGeom prst="rect">
            <a:avLst/>
          </a:prstGeom>
        </p:spPr>
      </p:pic>
      <p:pic>
        <p:nvPicPr>
          <p:cNvPr id="9" name="Snagit_PPT16C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3520" y="150408"/>
            <a:ext cx="2165095" cy="3461206"/>
          </a:xfrm>
          <a:prstGeom prst="rect">
            <a:avLst/>
          </a:prstGeom>
        </p:spPr>
      </p:pic>
      <p:pic>
        <p:nvPicPr>
          <p:cNvPr id="10" name="Snagit_PPT23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9289" y="310521"/>
            <a:ext cx="2224010" cy="3549578"/>
          </a:xfrm>
          <a:prstGeom prst="rect">
            <a:avLst/>
          </a:prstGeom>
        </p:spPr>
      </p:pic>
      <p:pic>
        <p:nvPicPr>
          <p:cNvPr id="11" name="Snagit_PPT2FE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10604" y="1074319"/>
            <a:ext cx="2224010" cy="2592223"/>
          </a:xfrm>
          <a:prstGeom prst="rect">
            <a:avLst/>
          </a:prstGeom>
        </p:spPr>
      </p:pic>
      <p:pic>
        <p:nvPicPr>
          <p:cNvPr id="12" name="Snagit_PPT3CBB"/>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5416" y="6886405"/>
            <a:ext cx="2135639" cy="2562766"/>
          </a:xfrm>
          <a:prstGeom prst="rect">
            <a:avLst/>
          </a:prstGeom>
        </p:spPr>
      </p:pic>
    </p:spTree>
    <p:extLst>
      <p:ext uri="{BB962C8B-B14F-4D97-AF65-F5344CB8AC3E}">
        <p14:creationId xmlns:p14="http://schemas.microsoft.com/office/powerpoint/2010/main" val="174210013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5222349" cy="1346288"/>
          </a:xfrm>
        </p:spPr>
        <p:txBody>
          <a:bodyPr/>
          <a:lstStyle/>
          <a:p>
            <a:r>
              <a:rPr lang="nl-NL" dirty="0" smtClean="0"/>
              <a:t>Big Data SQL</a:t>
            </a:r>
            <a:br>
              <a:rPr lang="nl-NL" dirty="0" smtClean="0"/>
            </a:br>
            <a:r>
              <a:rPr lang="nl-NL" dirty="0" smtClean="0"/>
              <a:t>Oracle Database as single point of entry</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614" y="2373312"/>
            <a:ext cx="15542161" cy="6206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509666" y="5441430"/>
            <a:ext cx="11917180" cy="313868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Tree>
    <p:extLst>
      <p:ext uri="{BB962C8B-B14F-4D97-AF65-F5344CB8AC3E}">
        <p14:creationId xmlns:p14="http://schemas.microsoft.com/office/powerpoint/2010/main" val="122821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C:\Users\lucas_j\Google Drive\OracleOpenWorld2016\Keynote-Larry1-Sunday\2016-09-26_7-25-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1777" y="2460970"/>
            <a:ext cx="4581118" cy="221100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977770" y="843460"/>
            <a:ext cx="15100429" cy="1346288"/>
          </a:xfrm>
        </p:spPr>
        <p:txBody>
          <a:bodyPr/>
          <a:lstStyle/>
          <a:p>
            <a:r>
              <a:rPr lang="nl-NL" dirty="0" err="1" smtClean="0"/>
              <a:t>Many</a:t>
            </a:r>
            <a:r>
              <a:rPr lang="nl-NL" dirty="0" smtClean="0"/>
              <a:t> </a:t>
            </a:r>
            <a:r>
              <a:rPr lang="nl-NL" dirty="0" err="1" smtClean="0"/>
              <a:t>cloud</a:t>
            </a:r>
            <a:r>
              <a:rPr lang="nl-NL" dirty="0" smtClean="0"/>
              <a:t> services </a:t>
            </a:r>
            <a:r>
              <a:rPr lang="nl-NL" dirty="0" err="1" smtClean="0"/>
              <a:t>around</a:t>
            </a:r>
            <a:r>
              <a:rPr lang="nl-NL" dirty="0" smtClean="0"/>
              <a:t> Big Data &amp; [</a:t>
            </a:r>
            <a:r>
              <a:rPr lang="nl-NL" dirty="0" err="1" smtClean="0"/>
              <a:t>predictive</a:t>
            </a:r>
            <a:r>
              <a:rPr lang="nl-NL" dirty="0" smtClean="0"/>
              <a:t>] Analytics &amp; Machine </a:t>
            </a:r>
            <a:r>
              <a:rPr lang="nl-NL" dirty="0" err="1" smtClean="0"/>
              <a:t>learning</a:t>
            </a:r>
            <a:endParaRPr lang="en-US" dirty="0"/>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58</a:t>
            </a:fld>
            <a:endParaRPr lang="en-US"/>
          </a:p>
        </p:txBody>
      </p:sp>
      <p:pic>
        <p:nvPicPr>
          <p:cNvPr id="1027" name="Picture 3" descr="C:\Users\lucas_j\Google Drive\OracleOpenWorld2016\Keynote-Larry1-Sunday\2016-09-26_7-19-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24" y="2339658"/>
            <a:ext cx="4994876" cy="21243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C:\Users\lucas_j\Google Drive\OracleOpenWorld2016\Keynote-Larry1-Sunday\2016-09-26_7-19-5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84" y="6843534"/>
            <a:ext cx="6193364" cy="29490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9" name="Picture 5" descr="C:\Users\lucas_j\Google Drive\OracleOpenWorld2016\Keynote-Larry1-Sunday\2016-09-26_7-21-0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3789" y="2267644"/>
            <a:ext cx="7952608" cy="3823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C:\Users\lucas_j\Google Drive\OracleOpenWorld2016\Keynote-Larry1-Sunday\2016-09-26_7-22-1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4805" y="7027439"/>
            <a:ext cx="5375178" cy="25838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1" name="Picture 7" descr="C:\Users\lucas_j\Google Drive\OracleOpenWorld2016\Keynote-Larry1-Sunday\2016-09-26_7-23-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0711" y="3413949"/>
            <a:ext cx="5866582" cy="26769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C:\Users\lucas_j\Google Drive\OracleOpenWorld2016\Keynote-Larry1-Sunday\2016-09-26_7-24-30.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4449" y="4671977"/>
            <a:ext cx="5295890" cy="22093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3" name="Picture 9" descr="C:\Users\lucas_j\Google Drive\OracleOpenWorld2016\Keynote-Larry1-Sunday\2016-09-26_7-25-0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29931" y="5006264"/>
            <a:ext cx="4480641" cy="20140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5"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69053" y="7046617"/>
            <a:ext cx="6191202" cy="26165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85" y="4921681"/>
            <a:ext cx="4994876" cy="20952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12"/>
          <a:stretch>
            <a:fillRect/>
          </a:stretch>
        </p:blipFill>
        <p:spPr>
          <a:xfrm>
            <a:off x="7444336" y="5567196"/>
            <a:ext cx="7149852" cy="3607229"/>
          </a:xfrm>
          <a:prstGeom prst="rect">
            <a:avLst/>
          </a:prstGeom>
        </p:spPr>
      </p:pic>
    </p:spTree>
    <p:extLst>
      <p:ext uri="{BB962C8B-B14F-4D97-AF65-F5344CB8AC3E}">
        <p14:creationId xmlns:p14="http://schemas.microsoft.com/office/powerpoint/2010/main" val="68248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1000"/>
                                        <p:tgtEl>
                                          <p:spTgt spid="1034"/>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1000"/>
                                        <p:tgtEl>
                                          <p:spTgt spid="1027"/>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1000"/>
                                        <p:tgtEl>
                                          <p:spTgt spid="1028"/>
                                        </p:tgtEl>
                                      </p:cBhvr>
                                    </p:animEffect>
                                  </p:childTnLst>
                                </p:cTn>
                              </p:par>
                            </p:childTnLst>
                          </p:cTn>
                        </p:par>
                        <p:par>
                          <p:cTn id="16" fill="hold">
                            <p:stCondLst>
                              <p:cond delay="4500"/>
                            </p:stCondLst>
                            <p:childTnLst>
                              <p:par>
                                <p:cTn id="17" presetID="10" presetClass="entr" presetSubtype="0" fill="hold" nodeType="afterEffect">
                                  <p:stCondLst>
                                    <p:cond delay="500"/>
                                  </p:stCondLst>
                                  <p:childTnLst>
                                    <p:set>
                                      <p:cBhvr>
                                        <p:cTn id="18" dur="1" fill="hold">
                                          <p:stCondLst>
                                            <p:cond delay="0"/>
                                          </p:stCondLst>
                                        </p:cTn>
                                        <p:tgtEl>
                                          <p:spTgt spid="1029"/>
                                        </p:tgtEl>
                                        <p:attrNameLst>
                                          <p:attrName>style.visibility</p:attrName>
                                        </p:attrNameLst>
                                      </p:cBhvr>
                                      <p:to>
                                        <p:strVal val="visible"/>
                                      </p:to>
                                    </p:set>
                                    <p:animEffect transition="in" filter="fade">
                                      <p:cBhvr>
                                        <p:cTn id="19" dur="1000"/>
                                        <p:tgtEl>
                                          <p:spTgt spid="1029"/>
                                        </p:tgtEl>
                                      </p:cBhvr>
                                    </p:animEffect>
                                  </p:childTnLst>
                                </p:cTn>
                              </p:par>
                            </p:childTnLst>
                          </p:cTn>
                        </p:par>
                        <p:par>
                          <p:cTn id="20" fill="hold">
                            <p:stCondLst>
                              <p:cond delay="6000"/>
                            </p:stCondLst>
                            <p:childTnLst>
                              <p:par>
                                <p:cTn id="21" presetID="10" presetClass="entr" presetSubtype="0" fill="hold" nodeType="afterEffect">
                                  <p:stCondLst>
                                    <p:cond delay="50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1000"/>
                                        <p:tgtEl>
                                          <p:spTgt spid="1030"/>
                                        </p:tgtEl>
                                      </p:cBhvr>
                                    </p:animEffect>
                                  </p:childTnLst>
                                </p:cTn>
                              </p:par>
                            </p:childTnLst>
                          </p:cTn>
                        </p:par>
                        <p:par>
                          <p:cTn id="24" fill="hold">
                            <p:stCondLst>
                              <p:cond delay="7500"/>
                            </p:stCondLst>
                            <p:childTnLst>
                              <p:par>
                                <p:cTn id="25" presetID="10" presetClass="entr" presetSubtype="0" fill="hold" nodeType="afterEffect">
                                  <p:stCondLst>
                                    <p:cond delay="500"/>
                                  </p:stCondLst>
                                  <p:childTnLst>
                                    <p:set>
                                      <p:cBhvr>
                                        <p:cTn id="26" dur="1" fill="hold">
                                          <p:stCondLst>
                                            <p:cond delay="0"/>
                                          </p:stCondLst>
                                        </p:cTn>
                                        <p:tgtEl>
                                          <p:spTgt spid="1031"/>
                                        </p:tgtEl>
                                        <p:attrNameLst>
                                          <p:attrName>style.visibility</p:attrName>
                                        </p:attrNameLst>
                                      </p:cBhvr>
                                      <p:to>
                                        <p:strVal val="visible"/>
                                      </p:to>
                                    </p:set>
                                    <p:animEffect transition="in" filter="fade">
                                      <p:cBhvr>
                                        <p:cTn id="27" dur="1000"/>
                                        <p:tgtEl>
                                          <p:spTgt spid="1031"/>
                                        </p:tgtEl>
                                      </p:cBhvr>
                                    </p:animEffect>
                                  </p:childTnLst>
                                </p:cTn>
                              </p:par>
                            </p:childTnLst>
                          </p:cTn>
                        </p:par>
                        <p:par>
                          <p:cTn id="28" fill="hold">
                            <p:stCondLst>
                              <p:cond delay="9000"/>
                            </p:stCondLst>
                            <p:childTnLst>
                              <p:par>
                                <p:cTn id="29" presetID="10" presetClass="entr" presetSubtype="0" fill="hold" nodeType="afterEffect">
                                  <p:stCondLst>
                                    <p:cond delay="500"/>
                                  </p:stCondLst>
                                  <p:childTnLst>
                                    <p:set>
                                      <p:cBhvr>
                                        <p:cTn id="30" dur="1" fill="hold">
                                          <p:stCondLst>
                                            <p:cond delay="0"/>
                                          </p:stCondLst>
                                        </p:cTn>
                                        <p:tgtEl>
                                          <p:spTgt spid="1032"/>
                                        </p:tgtEl>
                                        <p:attrNameLst>
                                          <p:attrName>style.visibility</p:attrName>
                                        </p:attrNameLst>
                                      </p:cBhvr>
                                      <p:to>
                                        <p:strVal val="visible"/>
                                      </p:to>
                                    </p:set>
                                    <p:animEffect transition="in" filter="fade">
                                      <p:cBhvr>
                                        <p:cTn id="31" dur="1000"/>
                                        <p:tgtEl>
                                          <p:spTgt spid="1032"/>
                                        </p:tgtEl>
                                      </p:cBhvr>
                                    </p:animEffect>
                                  </p:childTnLst>
                                </p:cTn>
                              </p:par>
                            </p:childTnLst>
                          </p:cTn>
                        </p:par>
                        <p:par>
                          <p:cTn id="32" fill="hold">
                            <p:stCondLst>
                              <p:cond delay="10500"/>
                            </p:stCondLst>
                            <p:childTnLst>
                              <p:par>
                                <p:cTn id="33" presetID="10" presetClass="entr" presetSubtype="0" fill="hold" nodeType="afterEffect">
                                  <p:stCondLst>
                                    <p:cond delay="500"/>
                                  </p:stCondLst>
                                  <p:childTnLst>
                                    <p:set>
                                      <p:cBhvr>
                                        <p:cTn id="34" dur="1" fill="hold">
                                          <p:stCondLst>
                                            <p:cond delay="0"/>
                                          </p:stCondLst>
                                        </p:cTn>
                                        <p:tgtEl>
                                          <p:spTgt spid="1033"/>
                                        </p:tgtEl>
                                        <p:attrNameLst>
                                          <p:attrName>style.visibility</p:attrName>
                                        </p:attrNameLst>
                                      </p:cBhvr>
                                      <p:to>
                                        <p:strVal val="visible"/>
                                      </p:to>
                                    </p:set>
                                    <p:animEffect transition="in" filter="fade">
                                      <p:cBhvr>
                                        <p:cTn id="35" dur="1000"/>
                                        <p:tgtEl>
                                          <p:spTgt spid="1033"/>
                                        </p:tgtEl>
                                      </p:cBhvr>
                                    </p:animEffect>
                                  </p:childTnLst>
                                </p:cTn>
                              </p:par>
                            </p:childTnLst>
                          </p:cTn>
                        </p:par>
                        <p:par>
                          <p:cTn id="36" fill="hold">
                            <p:stCondLst>
                              <p:cond delay="12000"/>
                            </p:stCondLst>
                            <p:childTnLst>
                              <p:par>
                                <p:cTn id="37" presetID="10" presetClass="entr" presetSubtype="0" fill="hold" nodeType="afterEffect">
                                  <p:stCondLst>
                                    <p:cond delay="500"/>
                                  </p:stCondLst>
                                  <p:childTnLst>
                                    <p:set>
                                      <p:cBhvr>
                                        <p:cTn id="38" dur="1" fill="hold">
                                          <p:stCondLst>
                                            <p:cond delay="0"/>
                                          </p:stCondLst>
                                        </p:cTn>
                                        <p:tgtEl>
                                          <p:spTgt spid="1035"/>
                                        </p:tgtEl>
                                        <p:attrNameLst>
                                          <p:attrName>style.visibility</p:attrName>
                                        </p:attrNameLst>
                                      </p:cBhvr>
                                      <p:to>
                                        <p:strVal val="visible"/>
                                      </p:to>
                                    </p:set>
                                    <p:animEffect transition="in" filter="fade">
                                      <p:cBhvr>
                                        <p:cTn id="39" dur="1000"/>
                                        <p:tgtEl>
                                          <p:spTgt spid="1035"/>
                                        </p:tgtEl>
                                      </p:cBhvr>
                                    </p:animEffect>
                                  </p:childTnLst>
                                </p:cTn>
                              </p:par>
                            </p:childTnLst>
                          </p:cTn>
                        </p:par>
                        <p:par>
                          <p:cTn id="40" fill="hold">
                            <p:stCondLst>
                              <p:cond delay="13500"/>
                            </p:stCondLst>
                            <p:childTnLst>
                              <p:par>
                                <p:cTn id="41" presetID="10" presetClass="entr" presetSubtype="0" fill="hold" nodeType="afterEffect">
                                  <p:stCondLst>
                                    <p:cond delay="500"/>
                                  </p:stCondLst>
                                  <p:childTnLst>
                                    <p:set>
                                      <p:cBhvr>
                                        <p:cTn id="42" dur="1" fill="hold">
                                          <p:stCondLst>
                                            <p:cond delay="0"/>
                                          </p:stCondLst>
                                        </p:cTn>
                                        <p:tgtEl>
                                          <p:spTgt spid="1036"/>
                                        </p:tgtEl>
                                        <p:attrNameLst>
                                          <p:attrName>style.visibility</p:attrName>
                                        </p:attrNameLst>
                                      </p:cBhvr>
                                      <p:to>
                                        <p:strVal val="visible"/>
                                      </p:to>
                                    </p:set>
                                    <p:animEffect transition="in" filter="fade">
                                      <p:cBhvr>
                                        <p:cTn id="43" dur="1000"/>
                                        <p:tgtEl>
                                          <p:spTgt spid="1036"/>
                                        </p:tgtEl>
                                      </p:cBhvr>
                                    </p:animEffect>
                                  </p:childTnLst>
                                </p:cTn>
                              </p:par>
                            </p:childTnLst>
                          </p:cTn>
                        </p:par>
                        <p:par>
                          <p:cTn id="44" fill="hold">
                            <p:stCondLst>
                              <p:cond delay="15000"/>
                            </p:stCondLst>
                            <p:childTnLst>
                              <p:par>
                                <p:cTn id="45" presetID="42" presetClass="entr" presetSubtype="0"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1000"/>
                                        <p:tgtEl>
                                          <p:spTgt spid="3"/>
                                        </p:tgtEl>
                                      </p:cBhvr>
                                    </p:animEffect>
                                    <p:anim calcmode="lin" valueType="num">
                                      <p:cBhvr>
                                        <p:cTn id="48" dur="1000" fill="hold"/>
                                        <p:tgtEl>
                                          <p:spTgt spid="3"/>
                                        </p:tgtEl>
                                        <p:attrNameLst>
                                          <p:attrName>ppt_x</p:attrName>
                                        </p:attrNameLst>
                                      </p:cBhvr>
                                      <p:tavLst>
                                        <p:tav tm="0">
                                          <p:val>
                                            <p:strVal val="#ppt_x"/>
                                          </p:val>
                                        </p:tav>
                                        <p:tav tm="100000">
                                          <p:val>
                                            <p:strVal val="#ppt_x"/>
                                          </p:val>
                                        </p:tav>
                                      </p:tavLst>
                                    </p:anim>
                                    <p:anim calcmode="lin" valueType="num">
                                      <p:cBhvr>
                                        <p:cTn id="4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What</a:t>
            </a:r>
            <a:r>
              <a:rPr lang="nl-NL" dirty="0" smtClean="0"/>
              <a:t> is </a:t>
            </a:r>
            <a:r>
              <a:rPr lang="nl-NL" dirty="0" err="1" smtClean="0"/>
              <a:t>oracle</a:t>
            </a:r>
            <a:r>
              <a:rPr lang="nl-NL" dirty="0" smtClean="0"/>
              <a:t> </a:t>
            </a:r>
            <a:r>
              <a:rPr lang="nl-NL" dirty="0" err="1" smtClean="0"/>
              <a:t>doing</a:t>
            </a:r>
            <a:r>
              <a:rPr lang="nl-NL" dirty="0" smtClean="0"/>
              <a:t> </a:t>
            </a:r>
            <a:r>
              <a:rPr lang="nl-NL" dirty="0" err="1" smtClean="0"/>
              <a:t>around</a:t>
            </a:r>
            <a:r>
              <a:rPr lang="nl-NL" dirty="0" smtClean="0"/>
              <a:t> </a:t>
            </a:r>
            <a:br>
              <a:rPr lang="nl-NL" dirty="0" smtClean="0"/>
            </a:br>
            <a:r>
              <a:rPr lang="nl-NL" dirty="0" smtClean="0"/>
              <a:t>machine </a:t>
            </a:r>
            <a:r>
              <a:rPr lang="nl-NL" dirty="0" err="1" smtClean="0"/>
              <a:t>learning</a:t>
            </a:r>
            <a:r>
              <a:rPr lang="nl-NL" dirty="0" smtClean="0"/>
              <a:t>?</a:t>
            </a:r>
            <a:endParaRPr lang="en-US" dirty="0"/>
          </a:p>
        </p:txBody>
      </p:sp>
      <p:sp>
        <p:nvSpPr>
          <p:cNvPr id="3" name="Text Placeholder 2"/>
          <p:cNvSpPr>
            <a:spLocks noGrp="1"/>
          </p:cNvSpPr>
          <p:nvPr>
            <p:ph type="body" sz="quarter" idx="10"/>
          </p:nvPr>
        </p:nvSpPr>
        <p:spPr>
          <a:xfrm>
            <a:off x="1917701" y="2603500"/>
            <a:ext cx="13252345" cy="6033769"/>
          </a:xfrm>
        </p:spPr>
        <p:txBody>
          <a:bodyPr>
            <a:normAutofit fontScale="92500"/>
          </a:bodyPr>
          <a:lstStyle/>
          <a:p>
            <a:r>
              <a:rPr lang="nl-NL" dirty="0" smtClean="0"/>
              <a:t>Big Data Discovery (</a:t>
            </a:r>
            <a:r>
              <a:rPr lang="nl-NL" dirty="0" err="1" smtClean="0"/>
              <a:t>fka</a:t>
            </a:r>
            <a:r>
              <a:rPr lang="nl-NL" dirty="0" smtClean="0"/>
              <a:t> </a:t>
            </a:r>
            <a:r>
              <a:rPr lang="nl-NL" dirty="0" err="1" smtClean="0"/>
              <a:t>Endeca</a:t>
            </a:r>
            <a:r>
              <a:rPr lang="nl-NL" dirty="0" smtClean="0"/>
              <a:t>), Big Data </a:t>
            </a:r>
            <a:r>
              <a:rPr lang="nl-NL" dirty="0" err="1" smtClean="0"/>
              <a:t>Preparation</a:t>
            </a:r>
            <a:r>
              <a:rPr lang="nl-NL" dirty="0" smtClean="0"/>
              <a:t> </a:t>
            </a:r>
            <a:r>
              <a:rPr lang="nl-NL" dirty="0" err="1" smtClean="0"/>
              <a:t>and</a:t>
            </a:r>
            <a:r>
              <a:rPr lang="nl-NL" dirty="0" smtClean="0"/>
              <a:t> Big Data </a:t>
            </a:r>
            <a:r>
              <a:rPr lang="nl-NL" dirty="0" err="1" smtClean="0"/>
              <a:t>Compute</a:t>
            </a:r>
            <a:endParaRPr lang="nl-NL" dirty="0" smtClean="0"/>
          </a:p>
          <a:p>
            <a:r>
              <a:rPr lang="nl-NL" dirty="0" smtClean="0"/>
              <a:t>Big Data Appliance</a:t>
            </a:r>
          </a:p>
          <a:p>
            <a:r>
              <a:rPr lang="nl-NL" dirty="0" smtClean="0"/>
              <a:t>Data </a:t>
            </a:r>
            <a:r>
              <a:rPr lang="nl-NL" dirty="0" err="1" smtClean="0"/>
              <a:t>Visualization</a:t>
            </a:r>
            <a:r>
              <a:rPr lang="nl-NL" dirty="0" smtClean="0"/>
              <a:t> Cloud</a:t>
            </a:r>
          </a:p>
          <a:p>
            <a:r>
              <a:rPr lang="en-US" dirty="0" smtClean="0"/>
              <a:t>Analytics Cloud</a:t>
            </a:r>
            <a:endParaRPr lang="nl-NL" dirty="0" smtClean="0"/>
          </a:p>
          <a:p>
            <a:pPr lvl="1"/>
            <a:r>
              <a:rPr lang="nl-NL" dirty="0" err="1" smtClean="0"/>
              <a:t>Industry</a:t>
            </a:r>
            <a:r>
              <a:rPr lang="nl-NL" dirty="0" smtClean="0"/>
              <a:t> </a:t>
            </a:r>
            <a:r>
              <a:rPr lang="nl-NL" dirty="0" err="1" smtClean="0"/>
              <a:t>specific</a:t>
            </a:r>
            <a:r>
              <a:rPr lang="nl-NL" dirty="0" smtClean="0"/>
              <a:t> Analytics </a:t>
            </a:r>
            <a:r>
              <a:rPr lang="nl-NL" dirty="0" err="1" smtClean="0"/>
              <a:t>Clouds</a:t>
            </a:r>
            <a:r>
              <a:rPr lang="nl-NL" dirty="0" smtClean="0"/>
              <a:t> (Sales, Marketing, HCM) on top of SaaS</a:t>
            </a:r>
          </a:p>
          <a:p>
            <a:r>
              <a:rPr lang="nl-NL" dirty="0" smtClean="0"/>
              <a:t>RTD – Real Time </a:t>
            </a:r>
            <a:r>
              <a:rPr lang="nl-NL" dirty="0" err="1" smtClean="0"/>
              <a:t>Decisions</a:t>
            </a:r>
            <a:endParaRPr lang="nl-NL" dirty="0" smtClean="0"/>
          </a:p>
          <a:p>
            <a:r>
              <a:rPr lang="nl-NL" dirty="0" err="1" smtClean="0"/>
              <a:t>DaaS</a:t>
            </a:r>
            <a:endParaRPr lang="nl-NL" dirty="0" smtClean="0"/>
          </a:p>
          <a:p>
            <a:r>
              <a:rPr lang="nl-NL" dirty="0" smtClean="0"/>
              <a:t>Oracle Labs (</a:t>
            </a:r>
            <a:r>
              <a:rPr lang="en-US" dirty="0" smtClean="0"/>
              <a:t>labs.oracle.com)</a:t>
            </a:r>
          </a:p>
          <a:p>
            <a:pPr lvl="1"/>
            <a:r>
              <a:rPr lang="nl-NL" dirty="0" smtClean="0"/>
              <a:t>Machine Learning Research Group (</a:t>
            </a:r>
            <a:r>
              <a:rPr lang="nl-NL" dirty="0" smtClean="0">
                <a:hlinkClick r:id="rId3"/>
              </a:rPr>
              <a:t>link</a:t>
            </a:r>
            <a:r>
              <a:rPr lang="nl-NL" dirty="0" smtClean="0"/>
              <a:t>)</a:t>
            </a:r>
          </a:p>
          <a:p>
            <a:r>
              <a:rPr lang="nl-NL" dirty="0"/>
              <a:t>Machine Learning CS – “Oracle Notebook”</a:t>
            </a:r>
          </a:p>
          <a:p>
            <a:pPr marL="0" indent="0">
              <a:buNone/>
            </a:pPr>
            <a:endParaRPr lang="en-US" dirty="0"/>
          </a:p>
        </p:txBody>
      </p:sp>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70737" y="5620384"/>
            <a:ext cx="4001815" cy="2674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41946" y="6214743"/>
            <a:ext cx="3837721"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reeform 1"/>
          <p:cNvSpPr>
            <a:spLocks noChangeArrowheads="1"/>
          </p:cNvSpPr>
          <p:nvPr/>
        </p:nvSpPr>
        <p:spPr bwMode="auto">
          <a:xfrm>
            <a:off x="6177877" y="4171854"/>
            <a:ext cx="621756" cy="827014"/>
          </a:xfrm>
          <a:custGeom>
            <a:avLst/>
            <a:gdLst>
              <a:gd name="T0" fmla="*/ 6358 w 6412"/>
              <a:gd name="T1" fmla="*/ 7724 h 8528"/>
              <a:gd name="T2" fmla="*/ 5457 w 6412"/>
              <a:gd name="T3" fmla="*/ 8244 h 8528"/>
              <a:gd name="T4" fmla="*/ 3206 w 6412"/>
              <a:gd name="T5" fmla="*/ 8527 h 8528"/>
              <a:gd name="T6" fmla="*/ 1183 w 6412"/>
              <a:gd name="T7" fmla="*/ 8306 h 8528"/>
              <a:gd name="T8" fmla="*/ 88 w 6412"/>
              <a:gd name="T9" fmla="*/ 7768 h 8528"/>
              <a:gd name="T10" fmla="*/ 406 w 6412"/>
              <a:gd name="T11" fmla="*/ 6391 h 8528"/>
              <a:gd name="T12" fmla="*/ 1245 w 6412"/>
              <a:gd name="T13" fmla="*/ 6867 h 8528"/>
              <a:gd name="T14" fmla="*/ 2959 w 6412"/>
              <a:gd name="T15" fmla="*/ 7123 h 8528"/>
              <a:gd name="T16" fmla="*/ 4592 w 6412"/>
              <a:gd name="T17" fmla="*/ 7009 h 8528"/>
              <a:gd name="T18" fmla="*/ 5846 w 6412"/>
              <a:gd name="T19" fmla="*/ 6541 h 8528"/>
              <a:gd name="T20" fmla="*/ 4971 w 6412"/>
              <a:gd name="T21" fmla="*/ 2666 h 8528"/>
              <a:gd name="T22" fmla="*/ 4512 w 6412"/>
              <a:gd name="T23" fmla="*/ 2622 h 8528"/>
              <a:gd name="T24" fmla="*/ 4565 w 6412"/>
              <a:gd name="T25" fmla="*/ 3081 h 8528"/>
              <a:gd name="T26" fmla="*/ 4971 w 6412"/>
              <a:gd name="T27" fmla="*/ 2975 h 8528"/>
              <a:gd name="T28" fmla="*/ 5607 w 6412"/>
              <a:gd name="T29" fmla="*/ 883 h 8528"/>
              <a:gd name="T30" fmla="*/ 5095 w 6412"/>
              <a:gd name="T31" fmla="*/ 662 h 8528"/>
              <a:gd name="T32" fmla="*/ 4804 w 6412"/>
              <a:gd name="T33" fmla="*/ 962 h 8528"/>
              <a:gd name="T34" fmla="*/ 5024 w 6412"/>
              <a:gd name="T35" fmla="*/ 1465 h 8528"/>
              <a:gd name="T36" fmla="*/ 5492 w 6412"/>
              <a:gd name="T37" fmla="*/ 1510 h 8528"/>
              <a:gd name="T38" fmla="*/ 3523 w 6412"/>
              <a:gd name="T39" fmla="*/ 706 h 8528"/>
              <a:gd name="T40" fmla="*/ 2544 w 6412"/>
              <a:gd name="T41" fmla="*/ 777 h 8528"/>
              <a:gd name="T42" fmla="*/ 1528 w 6412"/>
              <a:gd name="T43" fmla="*/ 1315 h 8528"/>
              <a:gd name="T44" fmla="*/ 919 w 6412"/>
              <a:gd name="T45" fmla="*/ 2145 h 8528"/>
              <a:gd name="T46" fmla="*/ 680 w 6412"/>
              <a:gd name="T47" fmla="*/ 3240 h 8528"/>
              <a:gd name="T48" fmla="*/ 839 w 6412"/>
              <a:gd name="T49" fmla="*/ 2878 h 8528"/>
              <a:gd name="T50" fmla="*/ 1342 w 6412"/>
              <a:gd name="T51" fmla="*/ 1933 h 8528"/>
              <a:gd name="T52" fmla="*/ 2040 w 6412"/>
              <a:gd name="T53" fmla="*/ 1262 h 8528"/>
              <a:gd name="T54" fmla="*/ 3003 w 6412"/>
              <a:gd name="T55" fmla="*/ 803 h 8528"/>
              <a:gd name="T56" fmla="*/ 2879 w 6412"/>
              <a:gd name="T57" fmla="*/ 18 h 8528"/>
              <a:gd name="T58" fmla="*/ 1678 w 6412"/>
              <a:gd name="T59" fmla="*/ 388 h 8528"/>
              <a:gd name="T60" fmla="*/ 733 w 6412"/>
              <a:gd name="T61" fmla="*/ 1165 h 8528"/>
              <a:gd name="T62" fmla="*/ 141 w 6412"/>
              <a:gd name="T63" fmla="*/ 2251 h 8528"/>
              <a:gd name="T64" fmla="*/ 9 w 6412"/>
              <a:gd name="T65" fmla="*/ 3390 h 8528"/>
              <a:gd name="T66" fmla="*/ 380 w 6412"/>
              <a:gd name="T67" fmla="*/ 4713 h 8528"/>
              <a:gd name="T68" fmla="*/ 1104 w 6412"/>
              <a:gd name="T69" fmla="*/ 5623 h 8528"/>
              <a:gd name="T70" fmla="*/ 503 w 6412"/>
              <a:gd name="T71" fmla="*/ 6126 h 8528"/>
              <a:gd name="T72" fmla="*/ 830 w 6412"/>
              <a:gd name="T73" fmla="*/ 6514 h 8528"/>
              <a:gd name="T74" fmla="*/ 2402 w 6412"/>
              <a:gd name="T75" fmla="*/ 6894 h 8528"/>
              <a:gd name="T76" fmla="*/ 4256 w 6412"/>
              <a:gd name="T77" fmla="*/ 6867 h 8528"/>
              <a:gd name="T78" fmla="*/ 5696 w 6412"/>
              <a:gd name="T79" fmla="*/ 6444 h 8528"/>
              <a:gd name="T80" fmla="*/ 5899 w 6412"/>
              <a:gd name="T81" fmla="*/ 6055 h 8528"/>
              <a:gd name="T82" fmla="*/ 5307 w 6412"/>
              <a:gd name="T83" fmla="*/ 5623 h 8528"/>
              <a:gd name="T84" fmla="*/ 6111 w 6412"/>
              <a:gd name="T85" fmla="*/ 4554 h 8528"/>
              <a:gd name="T86" fmla="*/ 6411 w 6412"/>
              <a:gd name="T87" fmla="*/ 3205 h 8528"/>
              <a:gd name="T88" fmla="*/ 6022 w 6412"/>
              <a:gd name="T89" fmla="*/ 1686 h 8528"/>
              <a:gd name="T90" fmla="*/ 5678 w 6412"/>
              <a:gd name="T91" fmla="*/ 1642 h 8528"/>
              <a:gd name="T92" fmla="*/ 6128 w 6412"/>
              <a:gd name="T93" fmla="*/ 3205 h 8528"/>
              <a:gd name="T94" fmla="*/ 5952 w 6412"/>
              <a:gd name="T95" fmla="*/ 4211 h 8528"/>
              <a:gd name="T96" fmla="*/ 5369 w 6412"/>
              <a:gd name="T97" fmla="*/ 5172 h 8528"/>
              <a:gd name="T98" fmla="*/ 4477 w 6412"/>
              <a:gd name="T99" fmla="*/ 5843 h 8528"/>
              <a:gd name="T100" fmla="*/ 3355 w 6412"/>
              <a:gd name="T101" fmla="*/ 6126 h 8528"/>
              <a:gd name="T102" fmla="*/ 2340 w 6412"/>
              <a:gd name="T103" fmla="*/ 5993 h 8528"/>
              <a:gd name="T104" fmla="*/ 1342 w 6412"/>
              <a:gd name="T105" fmla="*/ 5464 h 8528"/>
              <a:gd name="T106" fmla="*/ 636 w 6412"/>
              <a:gd name="T107" fmla="*/ 4598 h 8528"/>
              <a:gd name="T108" fmla="*/ 300 w 6412"/>
              <a:gd name="T109" fmla="*/ 3505 h 8528"/>
              <a:gd name="T110" fmla="*/ 371 w 6412"/>
              <a:gd name="T111" fmla="*/ 2481 h 8528"/>
              <a:gd name="T112" fmla="*/ 866 w 6412"/>
              <a:gd name="T113" fmla="*/ 1457 h 8528"/>
              <a:gd name="T114" fmla="*/ 1687 w 6412"/>
              <a:gd name="T115" fmla="*/ 706 h 8528"/>
              <a:gd name="T116" fmla="*/ 2764 w 6412"/>
              <a:gd name="T117" fmla="*/ 318 h 8528"/>
              <a:gd name="T118" fmla="*/ 4035 w 6412"/>
              <a:gd name="T119" fmla="*/ 406 h 8528"/>
              <a:gd name="T120" fmla="*/ 4865 w 6412"/>
              <a:gd name="T121" fmla="*/ 644 h 8528"/>
              <a:gd name="T122" fmla="*/ 3894 w 6412"/>
              <a:gd name="T123" fmla="*/ 79 h 8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12" h="8528">
                <a:moveTo>
                  <a:pt x="6376" y="7485"/>
                </a:moveTo>
                <a:lnTo>
                  <a:pt x="6376" y="7485"/>
                </a:lnTo>
                <a:lnTo>
                  <a:pt x="6385" y="7529"/>
                </a:lnTo>
                <a:lnTo>
                  <a:pt x="6393" y="7582"/>
                </a:lnTo>
                <a:lnTo>
                  <a:pt x="6393" y="7582"/>
                </a:lnTo>
                <a:lnTo>
                  <a:pt x="6385" y="7627"/>
                </a:lnTo>
                <a:lnTo>
                  <a:pt x="6376" y="7679"/>
                </a:lnTo>
                <a:lnTo>
                  <a:pt x="6358" y="7724"/>
                </a:lnTo>
                <a:lnTo>
                  <a:pt x="6323" y="7768"/>
                </a:lnTo>
                <a:lnTo>
                  <a:pt x="6287" y="7812"/>
                </a:lnTo>
                <a:lnTo>
                  <a:pt x="6252" y="7856"/>
                </a:lnTo>
                <a:lnTo>
                  <a:pt x="6137" y="7944"/>
                </a:lnTo>
                <a:lnTo>
                  <a:pt x="6005" y="8033"/>
                </a:lnTo>
                <a:lnTo>
                  <a:pt x="5846" y="8103"/>
                </a:lnTo>
                <a:lnTo>
                  <a:pt x="5660" y="8183"/>
                </a:lnTo>
                <a:lnTo>
                  <a:pt x="5457" y="8244"/>
                </a:lnTo>
                <a:lnTo>
                  <a:pt x="5228" y="8306"/>
                </a:lnTo>
                <a:lnTo>
                  <a:pt x="4989" y="8359"/>
                </a:lnTo>
                <a:lnTo>
                  <a:pt x="4724" y="8412"/>
                </a:lnTo>
                <a:lnTo>
                  <a:pt x="4441" y="8448"/>
                </a:lnTo>
                <a:lnTo>
                  <a:pt x="4150" y="8483"/>
                </a:lnTo>
                <a:lnTo>
                  <a:pt x="3850" y="8501"/>
                </a:lnTo>
                <a:lnTo>
                  <a:pt x="3532" y="8518"/>
                </a:lnTo>
                <a:lnTo>
                  <a:pt x="3206" y="8527"/>
                </a:lnTo>
                <a:lnTo>
                  <a:pt x="3206" y="8527"/>
                </a:lnTo>
                <a:lnTo>
                  <a:pt x="2879" y="8518"/>
                </a:lnTo>
                <a:lnTo>
                  <a:pt x="2561" y="8501"/>
                </a:lnTo>
                <a:lnTo>
                  <a:pt x="2261" y="8483"/>
                </a:lnTo>
                <a:lnTo>
                  <a:pt x="1970" y="8448"/>
                </a:lnTo>
                <a:lnTo>
                  <a:pt x="1687" y="8412"/>
                </a:lnTo>
                <a:lnTo>
                  <a:pt x="1422" y="8359"/>
                </a:lnTo>
                <a:lnTo>
                  <a:pt x="1183" y="8306"/>
                </a:lnTo>
                <a:lnTo>
                  <a:pt x="954" y="8244"/>
                </a:lnTo>
                <a:lnTo>
                  <a:pt x="751" y="8183"/>
                </a:lnTo>
                <a:lnTo>
                  <a:pt x="565" y="8103"/>
                </a:lnTo>
                <a:lnTo>
                  <a:pt x="406" y="8033"/>
                </a:lnTo>
                <a:lnTo>
                  <a:pt x="274" y="7944"/>
                </a:lnTo>
                <a:lnTo>
                  <a:pt x="159" y="7856"/>
                </a:lnTo>
                <a:lnTo>
                  <a:pt x="124" y="7812"/>
                </a:lnTo>
                <a:lnTo>
                  <a:pt x="88" y="7768"/>
                </a:lnTo>
                <a:lnTo>
                  <a:pt x="53" y="7724"/>
                </a:lnTo>
                <a:lnTo>
                  <a:pt x="35" y="7679"/>
                </a:lnTo>
                <a:lnTo>
                  <a:pt x="26" y="7627"/>
                </a:lnTo>
                <a:lnTo>
                  <a:pt x="18" y="7582"/>
                </a:lnTo>
                <a:lnTo>
                  <a:pt x="18" y="7582"/>
                </a:lnTo>
                <a:lnTo>
                  <a:pt x="26" y="7529"/>
                </a:lnTo>
                <a:lnTo>
                  <a:pt x="35" y="7485"/>
                </a:lnTo>
                <a:lnTo>
                  <a:pt x="406" y="6391"/>
                </a:lnTo>
                <a:lnTo>
                  <a:pt x="406" y="6391"/>
                </a:lnTo>
                <a:lnTo>
                  <a:pt x="477" y="6470"/>
                </a:lnTo>
                <a:lnTo>
                  <a:pt x="565" y="6541"/>
                </a:lnTo>
                <a:lnTo>
                  <a:pt x="671" y="6620"/>
                </a:lnTo>
                <a:lnTo>
                  <a:pt x="795" y="6682"/>
                </a:lnTo>
                <a:lnTo>
                  <a:pt x="927" y="6753"/>
                </a:lnTo>
                <a:lnTo>
                  <a:pt x="1077" y="6814"/>
                </a:lnTo>
                <a:lnTo>
                  <a:pt x="1245" y="6867"/>
                </a:lnTo>
                <a:lnTo>
                  <a:pt x="1422" y="6920"/>
                </a:lnTo>
                <a:lnTo>
                  <a:pt x="1616" y="6964"/>
                </a:lnTo>
                <a:lnTo>
                  <a:pt x="1819" y="7009"/>
                </a:lnTo>
                <a:lnTo>
                  <a:pt x="2031" y="7044"/>
                </a:lnTo>
                <a:lnTo>
                  <a:pt x="2252" y="7070"/>
                </a:lnTo>
                <a:lnTo>
                  <a:pt x="2482" y="7097"/>
                </a:lnTo>
                <a:lnTo>
                  <a:pt x="2711" y="7114"/>
                </a:lnTo>
                <a:lnTo>
                  <a:pt x="2959" y="7123"/>
                </a:lnTo>
                <a:lnTo>
                  <a:pt x="3206" y="7132"/>
                </a:lnTo>
                <a:lnTo>
                  <a:pt x="3206" y="7132"/>
                </a:lnTo>
                <a:lnTo>
                  <a:pt x="3452" y="7123"/>
                </a:lnTo>
                <a:lnTo>
                  <a:pt x="3700" y="7114"/>
                </a:lnTo>
                <a:lnTo>
                  <a:pt x="3929" y="7097"/>
                </a:lnTo>
                <a:lnTo>
                  <a:pt x="4159" y="7070"/>
                </a:lnTo>
                <a:lnTo>
                  <a:pt x="4380" y="7044"/>
                </a:lnTo>
                <a:lnTo>
                  <a:pt x="4592" y="7009"/>
                </a:lnTo>
                <a:lnTo>
                  <a:pt x="4795" y="6964"/>
                </a:lnTo>
                <a:lnTo>
                  <a:pt x="4989" y="6920"/>
                </a:lnTo>
                <a:lnTo>
                  <a:pt x="5166" y="6867"/>
                </a:lnTo>
                <a:lnTo>
                  <a:pt x="5334" y="6814"/>
                </a:lnTo>
                <a:lnTo>
                  <a:pt x="5484" y="6753"/>
                </a:lnTo>
                <a:lnTo>
                  <a:pt x="5616" y="6682"/>
                </a:lnTo>
                <a:lnTo>
                  <a:pt x="5740" y="6620"/>
                </a:lnTo>
                <a:lnTo>
                  <a:pt x="5846" y="6541"/>
                </a:lnTo>
                <a:lnTo>
                  <a:pt x="5934" y="6470"/>
                </a:lnTo>
                <a:lnTo>
                  <a:pt x="6005" y="6391"/>
                </a:lnTo>
                <a:lnTo>
                  <a:pt x="6376" y="7485"/>
                </a:lnTo>
                <a:close/>
                <a:moveTo>
                  <a:pt x="5492" y="2816"/>
                </a:moveTo>
                <a:lnTo>
                  <a:pt x="5042" y="2701"/>
                </a:lnTo>
                <a:lnTo>
                  <a:pt x="5042" y="2701"/>
                </a:lnTo>
                <a:lnTo>
                  <a:pt x="5007" y="2684"/>
                </a:lnTo>
                <a:lnTo>
                  <a:pt x="4971" y="2666"/>
                </a:lnTo>
                <a:lnTo>
                  <a:pt x="4918" y="2622"/>
                </a:lnTo>
                <a:lnTo>
                  <a:pt x="4865" y="2560"/>
                </a:lnTo>
                <a:lnTo>
                  <a:pt x="4839" y="2498"/>
                </a:lnTo>
                <a:lnTo>
                  <a:pt x="4715" y="2039"/>
                </a:lnTo>
                <a:lnTo>
                  <a:pt x="4592" y="2498"/>
                </a:lnTo>
                <a:lnTo>
                  <a:pt x="4592" y="2498"/>
                </a:lnTo>
                <a:lnTo>
                  <a:pt x="4565" y="2560"/>
                </a:lnTo>
                <a:lnTo>
                  <a:pt x="4512" y="2622"/>
                </a:lnTo>
                <a:lnTo>
                  <a:pt x="4459" y="2666"/>
                </a:lnTo>
                <a:lnTo>
                  <a:pt x="4388" y="2701"/>
                </a:lnTo>
                <a:lnTo>
                  <a:pt x="3938" y="2816"/>
                </a:lnTo>
                <a:lnTo>
                  <a:pt x="4388" y="2940"/>
                </a:lnTo>
                <a:lnTo>
                  <a:pt x="4388" y="2940"/>
                </a:lnTo>
                <a:lnTo>
                  <a:pt x="4459" y="2975"/>
                </a:lnTo>
                <a:lnTo>
                  <a:pt x="4512" y="3019"/>
                </a:lnTo>
                <a:lnTo>
                  <a:pt x="4565" y="3081"/>
                </a:lnTo>
                <a:lnTo>
                  <a:pt x="4583" y="3108"/>
                </a:lnTo>
                <a:lnTo>
                  <a:pt x="4592" y="3143"/>
                </a:lnTo>
                <a:lnTo>
                  <a:pt x="4715" y="3602"/>
                </a:lnTo>
                <a:lnTo>
                  <a:pt x="4839" y="3143"/>
                </a:lnTo>
                <a:lnTo>
                  <a:pt x="4839" y="3143"/>
                </a:lnTo>
                <a:lnTo>
                  <a:pt x="4865" y="3081"/>
                </a:lnTo>
                <a:lnTo>
                  <a:pt x="4918" y="3019"/>
                </a:lnTo>
                <a:lnTo>
                  <a:pt x="4971" y="2975"/>
                </a:lnTo>
                <a:lnTo>
                  <a:pt x="5042" y="2940"/>
                </a:lnTo>
                <a:lnTo>
                  <a:pt x="5492" y="2816"/>
                </a:lnTo>
                <a:close/>
                <a:moveTo>
                  <a:pt x="6411" y="1139"/>
                </a:moveTo>
                <a:lnTo>
                  <a:pt x="5749" y="962"/>
                </a:lnTo>
                <a:lnTo>
                  <a:pt x="5749" y="962"/>
                </a:lnTo>
                <a:lnTo>
                  <a:pt x="5696" y="945"/>
                </a:lnTo>
                <a:lnTo>
                  <a:pt x="5651" y="918"/>
                </a:lnTo>
                <a:lnTo>
                  <a:pt x="5607" y="883"/>
                </a:lnTo>
                <a:lnTo>
                  <a:pt x="5563" y="848"/>
                </a:lnTo>
                <a:lnTo>
                  <a:pt x="5528" y="803"/>
                </a:lnTo>
                <a:lnTo>
                  <a:pt x="5492" y="759"/>
                </a:lnTo>
                <a:lnTo>
                  <a:pt x="5475" y="715"/>
                </a:lnTo>
                <a:lnTo>
                  <a:pt x="5457" y="662"/>
                </a:lnTo>
                <a:lnTo>
                  <a:pt x="5272" y="0"/>
                </a:lnTo>
                <a:lnTo>
                  <a:pt x="5095" y="662"/>
                </a:lnTo>
                <a:lnTo>
                  <a:pt x="5095" y="662"/>
                </a:lnTo>
                <a:lnTo>
                  <a:pt x="5077" y="715"/>
                </a:lnTo>
                <a:lnTo>
                  <a:pt x="5051" y="759"/>
                </a:lnTo>
                <a:lnTo>
                  <a:pt x="5024" y="803"/>
                </a:lnTo>
                <a:lnTo>
                  <a:pt x="4989" y="848"/>
                </a:lnTo>
                <a:lnTo>
                  <a:pt x="4945" y="883"/>
                </a:lnTo>
                <a:lnTo>
                  <a:pt x="4901" y="918"/>
                </a:lnTo>
                <a:lnTo>
                  <a:pt x="4848" y="945"/>
                </a:lnTo>
                <a:lnTo>
                  <a:pt x="4804" y="962"/>
                </a:lnTo>
                <a:lnTo>
                  <a:pt x="4141" y="1139"/>
                </a:lnTo>
                <a:lnTo>
                  <a:pt x="4804" y="1315"/>
                </a:lnTo>
                <a:lnTo>
                  <a:pt x="4804" y="1315"/>
                </a:lnTo>
                <a:lnTo>
                  <a:pt x="4848" y="1333"/>
                </a:lnTo>
                <a:lnTo>
                  <a:pt x="4901" y="1360"/>
                </a:lnTo>
                <a:lnTo>
                  <a:pt x="4945" y="1386"/>
                </a:lnTo>
                <a:lnTo>
                  <a:pt x="4989" y="1430"/>
                </a:lnTo>
                <a:lnTo>
                  <a:pt x="5024" y="1465"/>
                </a:lnTo>
                <a:lnTo>
                  <a:pt x="5051" y="1510"/>
                </a:lnTo>
                <a:lnTo>
                  <a:pt x="5077" y="1563"/>
                </a:lnTo>
                <a:lnTo>
                  <a:pt x="5095" y="1607"/>
                </a:lnTo>
                <a:lnTo>
                  <a:pt x="5272" y="2269"/>
                </a:lnTo>
                <a:lnTo>
                  <a:pt x="5457" y="1607"/>
                </a:lnTo>
                <a:lnTo>
                  <a:pt x="5457" y="1607"/>
                </a:lnTo>
                <a:lnTo>
                  <a:pt x="5475" y="1563"/>
                </a:lnTo>
                <a:lnTo>
                  <a:pt x="5492" y="1510"/>
                </a:lnTo>
                <a:lnTo>
                  <a:pt x="5528" y="1465"/>
                </a:lnTo>
                <a:lnTo>
                  <a:pt x="5563" y="1430"/>
                </a:lnTo>
                <a:lnTo>
                  <a:pt x="5607" y="1386"/>
                </a:lnTo>
                <a:lnTo>
                  <a:pt x="5651" y="1360"/>
                </a:lnTo>
                <a:lnTo>
                  <a:pt x="5696" y="1333"/>
                </a:lnTo>
                <a:lnTo>
                  <a:pt x="5749" y="1315"/>
                </a:lnTo>
                <a:lnTo>
                  <a:pt x="6411" y="1139"/>
                </a:lnTo>
                <a:close/>
                <a:moveTo>
                  <a:pt x="3523" y="706"/>
                </a:moveTo>
                <a:lnTo>
                  <a:pt x="3523" y="706"/>
                </a:lnTo>
                <a:lnTo>
                  <a:pt x="3382" y="689"/>
                </a:lnTo>
                <a:lnTo>
                  <a:pt x="3240" y="689"/>
                </a:lnTo>
                <a:lnTo>
                  <a:pt x="3100" y="689"/>
                </a:lnTo>
                <a:lnTo>
                  <a:pt x="2959" y="697"/>
                </a:lnTo>
                <a:lnTo>
                  <a:pt x="2817" y="715"/>
                </a:lnTo>
                <a:lnTo>
                  <a:pt x="2676" y="742"/>
                </a:lnTo>
                <a:lnTo>
                  <a:pt x="2544" y="777"/>
                </a:lnTo>
                <a:lnTo>
                  <a:pt x="2402" y="812"/>
                </a:lnTo>
                <a:lnTo>
                  <a:pt x="2270" y="865"/>
                </a:lnTo>
                <a:lnTo>
                  <a:pt x="2137" y="918"/>
                </a:lnTo>
                <a:lnTo>
                  <a:pt x="2014" y="980"/>
                </a:lnTo>
                <a:lnTo>
                  <a:pt x="1890" y="1059"/>
                </a:lnTo>
                <a:lnTo>
                  <a:pt x="1766" y="1139"/>
                </a:lnTo>
                <a:lnTo>
                  <a:pt x="1643" y="1227"/>
                </a:lnTo>
                <a:lnTo>
                  <a:pt x="1528" y="1315"/>
                </a:lnTo>
                <a:lnTo>
                  <a:pt x="1422" y="1421"/>
                </a:lnTo>
                <a:lnTo>
                  <a:pt x="1422" y="1421"/>
                </a:lnTo>
                <a:lnTo>
                  <a:pt x="1316" y="1536"/>
                </a:lnTo>
                <a:lnTo>
                  <a:pt x="1219" y="1651"/>
                </a:lnTo>
                <a:lnTo>
                  <a:pt x="1130" y="1766"/>
                </a:lnTo>
                <a:lnTo>
                  <a:pt x="1051" y="1889"/>
                </a:lnTo>
                <a:lnTo>
                  <a:pt x="980" y="2013"/>
                </a:lnTo>
                <a:lnTo>
                  <a:pt x="919" y="2145"/>
                </a:lnTo>
                <a:lnTo>
                  <a:pt x="857" y="2278"/>
                </a:lnTo>
                <a:lnTo>
                  <a:pt x="813" y="2410"/>
                </a:lnTo>
                <a:lnTo>
                  <a:pt x="768" y="2543"/>
                </a:lnTo>
                <a:lnTo>
                  <a:pt x="742" y="2684"/>
                </a:lnTo>
                <a:lnTo>
                  <a:pt x="715" y="2816"/>
                </a:lnTo>
                <a:lnTo>
                  <a:pt x="698" y="2957"/>
                </a:lnTo>
                <a:lnTo>
                  <a:pt x="689" y="3099"/>
                </a:lnTo>
                <a:lnTo>
                  <a:pt x="680" y="3240"/>
                </a:lnTo>
                <a:lnTo>
                  <a:pt x="689" y="3381"/>
                </a:lnTo>
                <a:lnTo>
                  <a:pt x="707" y="3522"/>
                </a:lnTo>
                <a:lnTo>
                  <a:pt x="707" y="3522"/>
                </a:lnTo>
                <a:lnTo>
                  <a:pt x="724" y="3390"/>
                </a:lnTo>
                <a:lnTo>
                  <a:pt x="742" y="3266"/>
                </a:lnTo>
                <a:lnTo>
                  <a:pt x="768" y="3134"/>
                </a:lnTo>
                <a:lnTo>
                  <a:pt x="804" y="3010"/>
                </a:lnTo>
                <a:lnTo>
                  <a:pt x="839" y="2878"/>
                </a:lnTo>
                <a:lnTo>
                  <a:pt x="883" y="2754"/>
                </a:lnTo>
                <a:lnTo>
                  <a:pt x="936" y="2631"/>
                </a:lnTo>
                <a:lnTo>
                  <a:pt x="989" y="2507"/>
                </a:lnTo>
                <a:lnTo>
                  <a:pt x="1051" y="2392"/>
                </a:lnTo>
                <a:lnTo>
                  <a:pt x="1113" y="2278"/>
                </a:lnTo>
                <a:lnTo>
                  <a:pt x="1183" y="2154"/>
                </a:lnTo>
                <a:lnTo>
                  <a:pt x="1263" y="2048"/>
                </a:lnTo>
                <a:lnTo>
                  <a:pt x="1342" y="1933"/>
                </a:lnTo>
                <a:lnTo>
                  <a:pt x="1431" y="1827"/>
                </a:lnTo>
                <a:lnTo>
                  <a:pt x="1519" y="1721"/>
                </a:lnTo>
                <a:lnTo>
                  <a:pt x="1616" y="1624"/>
                </a:lnTo>
                <a:lnTo>
                  <a:pt x="1616" y="1624"/>
                </a:lnTo>
                <a:lnTo>
                  <a:pt x="1722" y="1527"/>
                </a:lnTo>
                <a:lnTo>
                  <a:pt x="1828" y="1430"/>
                </a:lnTo>
                <a:lnTo>
                  <a:pt x="1934" y="1342"/>
                </a:lnTo>
                <a:lnTo>
                  <a:pt x="2040" y="1262"/>
                </a:lnTo>
                <a:lnTo>
                  <a:pt x="2155" y="1192"/>
                </a:lnTo>
                <a:lnTo>
                  <a:pt x="2270" y="1121"/>
                </a:lnTo>
                <a:lnTo>
                  <a:pt x="2393" y="1051"/>
                </a:lnTo>
                <a:lnTo>
                  <a:pt x="2508" y="989"/>
                </a:lnTo>
                <a:lnTo>
                  <a:pt x="2632" y="936"/>
                </a:lnTo>
                <a:lnTo>
                  <a:pt x="2756" y="892"/>
                </a:lnTo>
                <a:lnTo>
                  <a:pt x="2879" y="848"/>
                </a:lnTo>
                <a:lnTo>
                  <a:pt x="3003" y="803"/>
                </a:lnTo>
                <a:lnTo>
                  <a:pt x="3135" y="777"/>
                </a:lnTo>
                <a:lnTo>
                  <a:pt x="3258" y="742"/>
                </a:lnTo>
                <a:lnTo>
                  <a:pt x="3390" y="724"/>
                </a:lnTo>
                <a:lnTo>
                  <a:pt x="3523" y="706"/>
                </a:lnTo>
                <a:close/>
                <a:moveTo>
                  <a:pt x="3206" y="0"/>
                </a:moveTo>
                <a:lnTo>
                  <a:pt x="3206" y="0"/>
                </a:lnTo>
                <a:lnTo>
                  <a:pt x="3038" y="9"/>
                </a:lnTo>
                <a:lnTo>
                  <a:pt x="2879" y="18"/>
                </a:lnTo>
                <a:lnTo>
                  <a:pt x="2720" y="44"/>
                </a:lnTo>
                <a:lnTo>
                  <a:pt x="2561" y="71"/>
                </a:lnTo>
                <a:lnTo>
                  <a:pt x="2402" y="106"/>
                </a:lnTo>
                <a:lnTo>
                  <a:pt x="2252" y="150"/>
                </a:lnTo>
                <a:lnTo>
                  <a:pt x="2102" y="194"/>
                </a:lnTo>
                <a:lnTo>
                  <a:pt x="1961" y="256"/>
                </a:lnTo>
                <a:lnTo>
                  <a:pt x="1819" y="318"/>
                </a:lnTo>
                <a:lnTo>
                  <a:pt x="1678" y="388"/>
                </a:lnTo>
                <a:lnTo>
                  <a:pt x="1546" y="468"/>
                </a:lnTo>
                <a:lnTo>
                  <a:pt x="1413" y="547"/>
                </a:lnTo>
                <a:lnTo>
                  <a:pt x="1289" y="644"/>
                </a:lnTo>
                <a:lnTo>
                  <a:pt x="1166" y="733"/>
                </a:lnTo>
                <a:lnTo>
                  <a:pt x="1051" y="839"/>
                </a:lnTo>
                <a:lnTo>
                  <a:pt x="936" y="945"/>
                </a:lnTo>
                <a:lnTo>
                  <a:pt x="830" y="1051"/>
                </a:lnTo>
                <a:lnTo>
                  <a:pt x="733" y="1165"/>
                </a:lnTo>
                <a:lnTo>
                  <a:pt x="636" y="1289"/>
                </a:lnTo>
                <a:lnTo>
                  <a:pt x="548" y="1413"/>
                </a:lnTo>
                <a:lnTo>
                  <a:pt x="468" y="1545"/>
                </a:lnTo>
                <a:lnTo>
                  <a:pt x="389" y="1677"/>
                </a:lnTo>
                <a:lnTo>
                  <a:pt x="318" y="1819"/>
                </a:lnTo>
                <a:lnTo>
                  <a:pt x="256" y="1960"/>
                </a:lnTo>
                <a:lnTo>
                  <a:pt x="194" y="2110"/>
                </a:lnTo>
                <a:lnTo>
                  <a:pt x="141" y="2251"/>
                </a:lnTo>
                <a:lnTo>
                  <a:pt x="106" y="2410"/>
                </a:lnTo>
                <a:lnTo>
                  <a:pt x="71" y="2560"/>
                </a:lnTo>
                <a:lnTo>
                  <a:pt x="35" y="2719"/>
                </a:lnTo>
                <a:lnTo>
                  <a:pt x="18" y="2878"/>
                </a:lnTo>
                <a:lnTo>
                  <a:pt x="9" y="3046"/>
                </a:lnTo>
                <a:lnTo>
                  <a:pt x="0" y="3205"/>
                </a:lnTo>
                <a:lnTo>
                  <a:pt x="0" y="3205"/>
                </a:lnTo>
                <a:lnTo>
                  <a:pt x="9" y="3390"/>
                </a:lnTo>
                <a:lnTo>
                  <a:pt x="18" y="3567"/>
                </a:lnTo>
                <a:lnTo>
                  <a:pt x="44" y="3734"/>
                </a:lnTo>
                <a:lnTo>
                  <a:pt x="79" y="3911"/>
                </a:lnTo>
                <a:lnTo>
                  <a:pt x="124" y="4079"/>
                </a:lnTo>
                <a:lnTo>
                  <a:pt x="177" y="4246"/>
                </a:lnTo>
                <a:lnTo>
                  <a:pt x="230" y="4404"/>
                </a:lnTo>
                <a:lnTo>
                  <a:pt x="300" y="4554"/>
                </a:lnTo>
                <a:lnTo>
                  <a:pt x="380" y="4713"/>
                </a:lnTo>
                <a:lnTo>
                  <a:pt x="459" y="4854"/>
                </a:lnTo>
                <a:lnTo>
                  <a:pt x="548" y="4996"/>
                </a:lnTo>
                <a:lnTo>
                  <a:pt x="645" y="5137"/>
                </a:lnTo>
                <a:lnTo>
                  <a:pt x="751" y="5269"/>
                </a:lnTo>
                <a:lnTo>
                  <a:pt x="866" y="5393"/>
                </a:lnTo>
                <a:lnTo>
                  <a:pt x="980" y="5508"/>
                </a:lnTo>
                <a:lnTo>
                  <a:pt x="1104" y="5623"/>
                </a:lnTo>
                <a:lnTo>
                  <a:pt x="1104" y="5623"/>
                </a:lnTo>
                <a:lnTo>
                  <a:pt x="972" y="5676"/>
                </a:lnTo>
                <a:lnTo>
                  <a:pt x="848" y="5737"/>
                </a:lnTo>
                <a:lnTo>
                  <a:pt x="751" y="5790"/>
                </a:lnTo>
                <a:lnTo>
                  <a:pt x="662" y="5861"/>
                </a:lnTo>
                <a:lnTo>
                  <a:pt x="592" y="5923"/>
                </a:lnTo>
                <a:lnTo>
                  <a:pt x="548" y="5984"/>
                </a:lnTo>
                <a:lnTo>
                  <a:pt x="512" y="6055"/>
                </a:lnTo>
                <a:lnTo>
                  <a:pt x="503" y="6126"/>
                </a:lnTo>
                <a:lnTo>
                  <a:pt x="503" y="6126"/>
                </a:lnTo>
                <a:lnTo>
                  <a:pt x="503" y="6170"/>
                </a:lnTo>
                <a:lnTo>
                  <a:pt x="512" y="6214"/>
                </a:lnTo>
                <a:lnTo>
                  <a:pt x="530" y="6249"/>
                </a:lnTo>
                <a:lnTo>
                  <a:pt x="556" y="6293"/>
                </a:lnTo>
                <a:lnTo>
                  <a:pt x="627" y="6364"/>
                </a:lnTo>
                <a:lnTo>
                  <a:pt x="715" y="6444"/>
                </a:lnTo>
                <a:lnTo>
                  <a:pt x="830" y="6514"/>
                </a:lnTo>
                <a:lnTo>
                  <a:pt x="963" y="6576"/>
                </a:lnTo>
                <a:lnTo>
                  <a:pt x="1122" y="6638"/>
                </a:lnTo>
                <a:lnTo>
                  <a:pt x="1298" y="6691"/>
                </a:lnTo>
                <a:lnTo>
                  <a:pt x="1484" y="6744"/>
                </a:lnTo>
                <a:lnTo>
                  <a:pt x="1696" y="6797"/>
                </a:lnTo>
                <a:lnTo>
                  <a:pt x="1917" y="6832"/>
                </a:lnTo>
                <a:lnTo>
                  <a:pt x="2155" y="6867"/>
                </a:lnTo>
                <a:lnTo>
                  <a:pt x="2402" y="6894"/>
                </a:lnTo>
                <a:lnTo>
                  <a:pt x="2658" y="6911"/>
                </a:lnTo>
                <a:lnTo>
                  <a:pt x="2932" y="6929"/>
                </a:lnTo>
                <a:lnTo>
                  <a:pt x="3206" y="6929"/>
                </a:lnTo>
                <a:lnTo>
                  <a:pt x="3206" y="6929"/>
                </a:lnTo>
                <a:lnTo>
                  <a:pt x="3479" y="6929"/>
                </a:lnTo>
                <a:lnTo>
                  <a:pt x="3753" y="6911"/>
                </a:lnTo>
                <a:lnTo>
                  <a:pt x="4009" y="6894"/>
                </a:lnTo>
                <a:lnTo>
                  <a:pt x="4256" y="6867"/>
                </a:lnTo>
                <a:lnTo>
                  <a:pt x="4494" y="6832"/>
                </a:lnTo>
                <a:lnTo>
                  <a:pt x="4715" y="6797"/>
                </a:lnTo>
                <a:lnTo>
                  <a:pt x="4927" y="6744"/>
                </a:lnTo>
                <a:lnTo>
                  <a:pt x="5113" y="6691"/>
                </a:lnTo>
                <a:lnTo>
                  <a:pt x="5289" y="6638"/>
                </a:lnTo>
                <a:lnTo>
                  <a:pt x="5448" y="6576"/>
                </a:lnTo>
                <a:lnTo>
                  <a:pt x="5581" y="6514"/>
                </a:lnTo>
                <a:lnTo>
                  <a:pt x="5696" y="6444"/>
                </a:lnTo>
                <a:lnTo>
                  <a:pt x="5784" y="6364"/>
                </a:lnTo>
                <a:lnTo>
                  <a:pt x="5855" y="6293"/>
                </a:lnTo>
                <a:lnTo>
                  <a:pt x="5881" y="6249"/>
                </a:lnTo>
                <a:lnTo>
                  <a:pt x="5899" y="6214"/>
                </a:lnTo>
                <a:lnTo>
                  <a:pt x="5908" y="6170"/>
                </a:lnTo>
                <a:lnTo>
                  <a:pt x="5908" y="6126"/>
                </a:lnTo>
                <a:lnTo>
                  <a:pt x="5908" y="6126"/>
                </a:lnTo>
                <a:lnTo>
                  <a:pt x="5899" y="6055"/>
                </a:lnTo>
                <a:lnTo>
                  <a:pt x="5863" y="5984"/>
                </a:lnTo>
                <a:lnTo>
                  <a:pt x="5819" y="5923"/>
                </a:lnTo>
                <a:lnTo>
                  <a:pt x="5749" y="5861"/>
                </a:lnTo>
                <a:lnTo>
                  <a:pt x="5660" y="5790"/>
                </a:lnTo>
                <a:lnTo>
                  <a:pt x="5563" y="5737"/>
                </a:lnTo>
                <a:lnTo>
                  <a:pt x="5439" y="5676"/>
                </a:lnTo>
                <a:lnTo>
                  <a:pt x="5307" y="5623"/>
                </a:lnTo>
                <a:lnTo>
                  <a:pt x="5307" y="5623"/>
                </a:lnTo>
                <a:lnTo>
                  <a:pt x="5431" y="5508"/>
                </a:lnTo>
                <a:lnTo>
                  <a:pt x="5545" y="5393"/>
                </a:lnTo>
                <a:lnTo>
                  <a:pt x="5660" y="5269"/>
                </a:lnTo>
                <a:lnTo>
                  <a:pt x="5766" y="5137"/>
                </a:lnTo>
                <a:lnTo>
                  <a:pt x="5863" y="4996"/>
                </a:lnTo>
                <a:lnTo>
                  <a:pt x="5952" y="4854"/>
                </a:lnTo>
                <a:lnTo>
                  <a:pt x="6031" y="4713"/>
                </a:lnTo>
                <a:lnTo>
                  <a:pt x="6111" y="4554"/>
                </a:lnTo>
                <a:lnTo>
                  <a:pt x="6181" y="4404"/>
                </a:lnTo>
                <a:lnTo>
                  <a:pt x="6234" y="4246"/>
                </a:lnTo>
                <a:lnTo>
                  <a:pt x="6287" y="4079"/>
                </a:lnTo>
                <a:lnTo>
                  <a:pt x="6332" y="3911"/>
                </a:lnTo>
                <a:lnTo>
                  <a:pt x="6367" y="3734"/>
                </a:lnTo>
                <a:lnTo>
                  <a:pt x="6393" y="3567"/>
                </a:lnTo>
                <a:lnTo>
                  <a:pt x="6402" y="3390"/>
                </a:lnTo>
                <a:lnTo>
                  <a:pt x="6411" y="3205"/>
                </a:lnTo>
                <a:lnTo>
                  <a:pt x="6411" y="3205"/>
                </a:lnTo>
                <a:lnTo>
                  <a:pt x="6402" y="2975"/>
                </a:lnTo>
                <a:lnTo>
                  <a:pt x="6376" y="2746"/>
                </a:lnTo>
                <a:lnTo>
                  <a:pt x="6332" y="2525"/>
                </a:lnTo>
                <a:lnTo>
                  <a:pt x="6279" y="2304"/>
                </a:lnTo>
                <a:lnTo>
                  <a:pt x="6208" y="2092"/>
                </a:lnTo>
                <a:lnTo>
                  <a:pt x="6128" y="1889"/>
                </a:lnTo>
                <a:lnTo>
                  <a:pt x="6022" y="1686"/>
                </a:lnTo>
                <a:lnTo>
                  <a:pt x="5916" y="1501"/>
                </a:lnTo>
                <a:lnTo>
                  <a:pt x="5802" y="1527"/>
                </a:lnTo>
                <a:lnTo>
                  <a:pt x="5802" y="1527"/>
                </a:lnTo>
                <a:lnTo>
                  <a:pt x="5766" y="1545"/>
                </a:lnTo>
                <a:lnTo>
                  <a:pt x="5731" y="1571"/>
                </a:lnTo>
                <a:lnTo>
                  <a:pt x="5696" y="1607"/>
                </a:lnTo>
                <a:lnTo>
                  <a:pt x="5678" y="1642"/>
                </a:lnTo>
                <a:lnTo>
                  <a:pt x="5678" y="1642"/>
                </a:lnTo>
                <a:lnTo>
                  <a:pt x="5775" y="1819"/>
                </a:lnTo>
                <a:lnTo>
                  <a:pt x="5863" y="1995"/>
                </a:lnTo>
                <a:lnTo>
                  <a:pt x="5943" y="2181"/>
                </a:lnTo>
                <a:lnTo>
                  <a:pt x="6014" y="2375"/>
                </a:lnTo>
                <a:lnTo>
                  <a:pt x="6058" y="2578"/>
                </a:lnTo>
                <a:lnTo>
                  <a:pt x="6102" y="2781"/>
                </a:lnTo>
                <a:lnTo>
                  <a:pt x="6120" y="2993"/>
                </a:lnTo>
                <a:lnTo>
                  <a:pt x="6128" y="3205"/>
                </a:lnTo>
                <a:lnTo>
                  <a:pt x="6128" y="3205"/>
                </a:lnTo>
                <a:lnTo>
                  <a:pt x="6128" y="3355"/>
                </a:lnTo>
                <a:lnTo>
                  <a:pt x="6111" y="3505"/>
                </a:lnTo>
                <a:lnTo>
                  <a:pt x="6093" y="3655"/>
                </a:lnTo>
                <a:lnTo>
                  <a:pt x="6067" y="3796"/>
                </a:lnTo>
                <a:lnTo>
                  <a:pt x="6040" y="3937"/>
                </a:lnTo>
                <a:lnTo>
                  <a:pt x="5996" y="4079"/>
                </a:lnTo>
                <a:lnTo>
                  <a:pt x="5952" y="4211"/>
                </a:lnTo>
                <a:lnTo>
                  <a:pt x="5899" y="4342"/>
                </a:lnTo>
                <a:lnTo>
                  <a:pt x="5837" y="4475"/>
                </a:lnTo>
                <a:lnTo>
                  <a:pt x="5775" y="4598"/>
                </a:lnTo>
                <a:lnTo>
                  <a:pt x="5704" y="4722"/>
                </a:lnTo>
                <a:lnTo>
                  <a:pt x="5634" y="4837"/>
                </a:lnTo>
                <a:lnTo>
                  <a:pt x="5545" y="4952"/>
                </a:lnTo>
                <a:lnTo>
                  <a:pt x="5457" y="5066"/>
                </a:lnTo>
                <a:lnTo>
                  <a:pt x="5369" y="5172"/>
                </a:lnTo>
                <a:lnTo>
                  <a:pt x="5272" y="5269"/>
                </a:lnTo>
                <a:lnTo>
                  <a:pt x="5175" y="5367"/>
                </a:lnTo>
                <a:lnTo>
                  <a:pt x="5069" y="5464"/>
                </a:lnTo>
                <a:lnTo>
                  <a:pt x="4954" y="5552"/>
                </a:lnTo>
                <a:lnTo>
                  <a:pt x="4839" y="5631"/>
                </a:lnTo>
                <a:lnTo>
                  <a:pt x="4724" y="5702"/>
                </a:lnTo>
                <a:lnTo>
                  <a:pt x="4600" y="5773"/>
                </a:lnTo>
                <a:lnTo>
                  <a:pt x="4477" y="5843"/>
                </a:lnTo>
                <a:lnTo>
                  <a:pt x="4344" y="5896"/>
                </a:lnTo>
                <a:lnTo>
                  <a:pt x="4212" y="5949"/>
                </a:lnTo>
                <a:lnTo>
                  <a:pt x="4071" y="5993"/>
                </a:lnTo>
                <a:lnTo>
                  <a:pt x="3938" y="6037"/>
                </a:lnTo>
                <a:lnTo>
                  <a:pt x="3797" y="6073"/>
                </a:lnTo>
                <a:lnTo>
                  <a:pt x="3647" y="6099"/>
                </a:lnTo>
                <a:lnTo>
                  <a:pt x="3505" y="6117"/>
                </a:lnTo>
                <a:lnTo>
                  <a:pt x="3355" y="6126"/>
                </a:lnTo>
                <a:lnTo>
                  <a:pt x="3206" y="6126"/>
                </a:lnTo>
                <a:lnTo>
                  <a:pt x="3206" y="6126"/>
                </a:lnTo>
                <a:lnTo>
                  <a:pt x="3056" y="6126"/>
                </a:lnTo>
                <a:lnTo>
                  <a:pt x="2906" y="6117"/>
                </a:lnTo>
                <a:lnTo>
                  <a:pt x="2764" y="6099"/>
                </a:lnTo>
                <a:lnTo>
                  <a:pt x="2614" y="6073"/>
                </a:lnTo>
                <a:lnTo>
                  <a:pt x="2473" y="6037"/>
                </a:lnTo>
                <a:lnTo>
                  <a:pt x="2340" y="5993"/>
                </a:lnTo>
                <a:lnTo>
                  <a:pt x="2199" y="5949"/>
                </a:lnTo>
                <a:lnTo>
                  <a:pt x="2067" y="5896"/>
                </a:lnTo>
                <a:lnTo>
                  <a:pt x="1934" y="5843"/>
                </a:lnTo>
                <a:lnTo>
                  <a:pt x="1811" y="5773"/>
                </a:lnTo>
                <a:lnTo>
                  <a:pt x="1687" y="5702"/>
                </a:lnTo>
                <a:lnTo>
                  <a:pt x="1572" y="5631"/>
                </a:lnTo>
                <a:lnTo>
                  <a:pt x="1457" y="5552"/>
                </a:lnTo>
                <a:lnTo>
                  <a:pt x="1342" y="5464"/>
                </a:lnTo>
                <a:lnTo>
                  <a:pt x="1236" y="5367"/>
                </a:lnTo>
                <a:lnTo>
                  <a:pt x="1139" y="5269"/>
                </a:lnTo>
                <a:lnTo>
                  <a:pt x="1042" y="5172"/>
                </a:lnTo>
                <a:lnTo>
                  <a:pt x="954" y="5066"/>
                </a:lnTo>
                <a:lnTo>
                  <a:pt x="866" y="4952"/>
                </a:lnTo>
                <a:lnTo>
                  <a:pt x="777" y="4837"/>
                </a:lnTo>
                <a:lnTo>
                  <a:pt x="707" y="4722"/>
                </a:lnTo>
                <a:lnTo>
                  <a:pt x="636" y="4598"/>
                </a:lnTo>
                <a:lnTo>
                  <a:pt x="574" y="4475"/>
                </a:lnTo>
                <a:lnTo>
                  <a:pt x="512" y="4342"/>
                </a:lnTo>
                <a:lnTo>
                  <a:pt x="459" y="4211"/>
                </a:lnTo>
                <a:lnTo>
                  <a:pt x="415" y="4079"/>
                </a:lnTo>
                <a:lnTo>
                  <a:pt x="371" y="3937"/>
                </a:lnTo>
                <a:lnTo>
                  <a:pt x="344" y="3796"/>
                </a:lnTo>
                <a:lnTo>
                  <a:pt x="318" y="3655"/>
                </a:lnTo>
                <a:lnTo>
                  <a:pt x="300" y="3505"/>
                </a:lnTo>
                <a:lnTo>
                  <a:pt x="283" y="3355"/>
                </a:lnTo>
                <a:lnTo>
                  <a:pt x="283" y="3205"/>
                </a:lnTo>
                <a:lnTo>
                  <a:pt x="283" y="3205"/>
                </a:lnTo>
                <a:lnTo>
                  <a:pt x="283" y="3055"/>
                </a:lnTo>
                <a:lnTo>
                  <a:pt x="300" y="2904"/>
                </a:lnTo>
                <a:lnTo>
                  <a:pt x="318" y="2763"/>
                </a:lnTo>
                <a:lnTo>
                  <a:pt x="344" y="2622"/>
                </a:lnTo>
                <a:lnTo>
                  <a:pt x="371" y="2481"/>
                </a:lnTo>
                <a:lnTo>
                  <a:pt x="415" y="2339"/>
                </a:lnTo>
                <a:lnTo>
                  <a:pt x="459" y="2198"/>
                </a:lnTo>
                <a:lnTo>
                  <a:pt x="512" y="2066"/>
                </a:lnTo>
                <a:lnTo>
                  <a:pt x="574" y="1942"/>
                </a:lnTo>
                <a:lnTo>
                  <a:pt x="636" y="1810"/>
                </a:lnTo>
                <a:lnTo>
                  <a:pt x="707" y="1695"/>
                </a:lnTo>
                <a:lnTo>
                  <a:pt x="777" y="1571"/>
                </a:lnTo>
                <a:lnTo>
                  <a:pt x="866" y="1457"/>
                </a:lnTo>
                <a:lnTo>
                  <a:pt x="954" y="1351"/>
                </a:lnTo>
                <a:lnTo>
                  <a:pt x="1042" y="1245"/>
                </a:lnTo>
                <a:lnTo>
                  <a:pt x="1139" y="1139"/>
                </a:lnTo>
                <a:lnTo>
                  <a:pt x="1236" y="1042"/>
                </a:lnTo>
                <a:lnTo>
                  <a:pt x="1342" y="953"/>
                </a:lnTo>
                <a:lnTo>
                  <a:pt x="1457" y="865"/>
                </a:lnTo>
                <a:lnTo>
                  <a:pt x="1572" y="786"/>
                </a:lnTo>
                <a:lnTo>
                  <a:pt x="1687" y="706"/>
                </a:lnTo>
                <a:lnTo>
                  <a:pt x="1811" y="636"/>
                </a:lnTo>
                <a:lnTo>
                  <a:pt x="1934" y="574"/>
                </a:lnTo>
                <a:lnTo>
                  <a:pt x="2067" y="512"/>
                </a:lnTo>
                <a:lnTo>
                  <a:pt x="2199" y="459"/>
                </a:lnTo>
                <a:lnTo>
                  <a:pt x="2340" y="415"/>
                </a:lnTo>
                <a:lnTo>
                  <a:pt x="2473" y="380"/>
                </a:lnTo>
                <a:lnTo>
                  <a:pt x="2614" y="344"/>
                </a:lnTo>
                <a:lnTo>
                  <a:pt x="2764" y="318"/>
                </a:lnTo>
                <a:lnTo>
                  <a:pt x="2906" y="300"/>
                </a:lnTo>
                <a:lnTo>
                  <a:pt x="3056" y="291"/>
                </a:lnTo>
                <a:lnTo>
                  <a:pt x="3206" y="283"/>
                </a:lnTo>
                <a:lnTo>
                  <a:pt x="3206" y="283"/>
                </a:lnTo>
                <a:lnTo>
                  <a:pt x="3417" y="291"/>
                </a:lnTo>
                <a:lnTo>
                  <a:pt x="3629" y="318"/>
                </a:lnTo>
                <a:lnTo>
                  <a:pt x="3832" y="353"/>
                </a:lnTo>
                <a:lnTo>
                  <a:pt x="4035" y="406"/>
                </a:lnTo>
                <a:lnTo>
                  <a:pt x="4230" y="468"/>
                </a:lnTo>
                <a:lnTo>
                  <a:pt x="4415" y="547"/>
                </a:lnTo>
                <a:lnTo>
                  <a:pt x="4600" y="636"/>
                </a:lnTo>
                <a:lnTo>
                  <a:pt x="4768" y="742"/>
                </a:lnTo>
                <a:lnTo>
                  <a:pt x="4768" y="742"/>
                </a:lnTo>
                <a:lnTo>
                  <a:pt x="4804" y="715"/>
                </a:lnTo>
                <a:lnTo>
                  <a:pt x="4839" y="680"/>
                </a:lnTo>
                <a:lnTo>
                  <a:pt x="4865" y="644"/>
                </a:lnTo>
                <a:lnTo>
                  <a:pt x="4883" y="609"/>
                </a:lnTo>
                <a:lnTo>
                  <a:pt x="4918" y="494"/>
                </a:lnTo>
                <a:lnTo>
                  <a:pt x="4918" y="494"/>
                </a:lnTo>
                <a:lnTo>
                  <a:pt x="4724" y="388"/>
                </a:lnTo>
                <a:lnTo>
                  <a:pt x="4530" y="291"/>
                </a:lnTo>
                <a:lnTo>
                  <a:pt x="4318" y="203"/>
                </a:lnTo>
                <a:lnTo>
                  <a:pt x="4106" y="132"/>
                </a:lnTo>
                <a:lnTo>
                  <a:pt x="3894" y="79"/>
                </a:lnTo>
                <a:lnTo>
                  <a:pt x="3664" y="35"/>
                </a:lnTo>
                <a:lnTo>
                  <a:pt x="3435" y="9"/>
                </a:lnTo>
                <a:lnTo>
                  <a:pt x="3206" y="0"/>
                </a:lnTo>
                <a:close/>
              </a:path>
            </a:pathLst>
          </a:custGeom>
          <a:solidFill>
            <a:srgbClr val="FF7700"/>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5F5F5F"/>
              </a:solidFill>
              <a:effectLst/>
              <a:uLnTx/>
              <a:uFillTx/>
              <a:latin typeface="Calibri"/>
            </a:endParaRPr>
          </a:p>
        </p:txBody>
      </p:sp>
      <p:pic>
        <p:nvPicPr>
          <p:cNvPr id="8" name="Picture 7"/>
          <p:cNvPicPr>
            <a:picLocks noChangeAspect="1"/>
          </p:cNvPicPr>
          <p:nvPr/>
        </p:nvPicPr>
        <p:blipFill>
          <a:blip r:embed="rId6"/>
          <a:stretch>
            <a:fillRect/>
          </a:stretch>
        </p:blipFill>
        <p:spPr>
          <a:xfrm>
            <a:off x="7689954" y="3457441"/>
            <a:ext cx="2916850" cy="1471603"/>
          </a:xfrm>
          <a:prstGeom prst="rect">
            <a:avLst/>
          </a:prstGeom>
        </p:spPr>
      </p:pic>
    </p:spTree>
    <p:extLst>
      <p:ext uri="{BB962C8B-B14F-4D97-AF65-F5344CB8AC3E}">
        <p14:creationId xmlns:p14="http://schemas.microsoft.com/office/powerpoint/2010/main" val="5632737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2144" y="3890913"/>
            <a:ext cx="14955977" cy="1290587"/>
          </a:xfrm>
        </p:spPr>
        <p:txBody>
          <a:bodyPr/>
          <a:lstStyle/>
          <a:p>
            <a:r>
              <a:rPr lang="en-US" sz="13800" dirty="0" smtClean="0"/>
              <a:t>X = [x</a:t>
            </a:r>
            <a:r>
              <a:rPr lang="en-US" sz="13800" baseline="-25000" dirty="0" smtClean="0"/>
              <a:t>1</a:t>
            </a:r>
            <a:r>
              <a:rPr lang="en-US" sz="13800" dirty="0" smtClean="0"/>
              <a:t>,x</a:t>
            </a:r>
            <a:r>
              <a:rPr lang="en-US" sz="13800" baseline="-25000" dirty="0" smtClean="0"/>
              <a:t>2</a:t>
            </a:r>
            <a:r>
              <a:rPr lang="en-US" sz="13800" dirty="0" smtClean="0"/>
              <a:t>,x</a:t>
            </a:r>
            <a:r>
              <a:rPr lang="en-US" sz="13800" baseline="-25000" dirty="0" smtClean="0"/>
              <a:t>3</a:t>
            </a:r>
            <a:r>
              <a:rPr lang="en-US" sz="13800" dirty="0" smtClean="0"/>
              <a:t>,…,</a:t>
            </a:r>
            <a:r>
              <a:rPr lang="en-US" sz="13800" dirty="0" err="1" smtClean="0"/>
              <a:t>x</a:t>
            </a:r>
            <a:r>
              <a:rPr lang="en-US" sz="13800" baseline="-25000" dirty="0" err="1" smtClean="0"/>
              <a:t>n</a:t>
            </a:r>
            <a:r>
              <a:rPr lang="en-US" sz="13800" dirty="0" smtClean="0"/>
              <a:t>]</a:t>
            </a:r>
            <a:endParaRPr lang="nl-NL" sz="13800" dirty="0"/>
          </a:p>
        </p:txBody>
      </p:sp>
      <p:sp>
        <p:nvSpPr>
          <p:cNvPr id="3" name="Text Placeholder 2"/>
          <p:cNvSpPr>
            <a:spLocks noGrp="1"/>
          </p:cNvSpPr>
          <p:nvPr>
            <p:ph type="body" sz="quarter" idx="10"/>
          </p:nvPr>
        </p:nvSpPr>
        <p:spPr/>
        <p:txBody>
          <a:bodyPr/>
          <a:lstStyle/>
          <a:p>
            <a:endParaRPr lang="nl-NL"/>
          </a:p>
        </p:txBody>
      </p:sp>
      <p:pic>
        <p:nvPicPr>
          <p:cNvPr id="307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4923" y="174489"/>
            <a:ext cx="3810000" cy="356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345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664" y="356730"/>
            <a:ext cx="14955520" cy="1885245"/>
          </a:xfrm>
          <a:noFill/>
          <a:ln>
            <a:noFill/>
          </a:ln>
          <a:effectLst/>
        </p:spPr>
        <p:txBody>
          <a:bodyPr vert="horz" wrap="square" lIns="0" tIns="0" rIns="0" bIns="0" numCol="1" rtlCol="0" anchor="ctr" anchorCtr="0" compatLnSpc="1">
            <a:prstTxWarp prst="textNoShape">
              <a:avLst/>
            </a:prstTxWarp>
            <a:normAutofit/>
          </a:bodyPr>
          <a:lstStyle/>
          <a:p>
            <a:pPr defTabSz="776663" fontAlgn="base" hangingPunct="0">
              <a:spcAft>
                <a:spcPct val="0"/>
              </a:spcAft>
            </a:pPr>
            <a:r>
              <a:rPr lang="fr-FR" sz="5400" dirty="0"/>
              <a:t> </a:t>
            </a:r>
            <a:r>
              <a:rPr lang="en-US" sz="5400" dirty="0"/>
              <a:t>Humans learning machine</a:t>
            </a:r>
            <a:br>
              <a:rPr lang="en-US" sz="5400" dirty="0"/>
            </a:br>
            <a:r>
              <a:rPr lang="en-US" sz="5400" dirty="0"/>
              <a:t> learning: Your first steps</a:t>
            </a:r>
            <a:endParaRPr lang="fr-FR" sz="5400" dirty="0"/>
          </a:p>
        </p:txBody>
      </p:sp>
      <p:sp>
        <p:nvSpPr>
          <p:cNvPr id="5" name="TextBox 4"/>
          <p:cNvSpPr txBox="1"/>
          <p:nvPr/>
        </p:nvSpPr>
        <p:spPr>
          <a:xfrm>
            <a:off x="406665" y="8921921"/>
            <a:ext cx="12175066" cy="792653"/>
          </a:xfrm>
          <a:prstGeom prst="rect">
            <a:avLst/>
          </a:prstGeom>
          <a:noFill/>
        </p:spPr>
        <p:txBody>
          <a:bodyPr wrap="square" rtlCol="0">
            <a:spAutoFit/>
          </a:bodyPr>
          <a:lstStyle/>
          <a:p>
            <a:r>
              <a:rPr lang="fr-FR" sz="4551" dirty="0">
                <a:solidFill>
                  <a:schemeClr val="bg1"/>
                </a:solidFill>
                <a:latin typeface="Trebuchet MS Bold" charset="0"/>
                <a:ea typeface="+mj-ea"/>
                <a:cs typeface="Trebuchet MS Bold" charset="0"/>
              </a:rPr>
              <a:t>#</a:t>
            </a:r>
            <a:r>
              <a:rPr lang="fr-FR" sz="4551" dirty="0" err="1">
                <a:solidFill>
                  <a:schemeClr val="bg1"/>
                </a:solidFill>
                <a:latin typeface="Trebuchet MS Bold" charset="0"/>
                <a:ea typeface="+mj-ea"/>
                <a:cs typeface="Trebuchet MS Bold" charset="0"/>
              </a:rPr>
              <a:t>DevoxxMA</a:t>
            </a:r>
            <a:endParaRPr lang="fr-FR" sz="4551" dirty="0">
              <a:solidFill>
                <a:schemeClr val="bg1"/>
              </a:solidFill>
              <a:latin typeface="Trebuchet MS Bold" charset="0"/>
              <a:ea typeface="+mj-ea"/>
              <a:cs typeface="Trebuchet MS Bold" charset="0"/>
            </a:endParaRPr>
          </a:p>
        </p:txBody>
      </p:sp>
      <p:pic>
        <p:nvPicPr>
          <p:cNvPr id="10" name="Picture 2" descr="Image result for human studying"/>
          <p:cNvPicPr>
            <a:picLocks noChangeAspect="1" noChangeArrowheads="1"/>
          </p:cNvPicPr>
          <p:nvPr/>
        </p:nvPicPr>
        <p:blipFill>
          <a:blip r:embed="rId3">
            <a:clrChange>
              <a:clrFrom>
                <a:srgbClr val="E7F2EC"/>
              </a:clrFrom>
              <a:clrTo>
                <a:srgbClr val="E7F2EC">
                  <a:alpha val="0"/>
                </a:srgbClr>
              </a:clrTo>
            </a:clrChange>
            <a:extLst>
              <a:ext uri="{28A0092B-C50C-407E-A947-70E740481C1C}">
                <a14:useLocalDpi xmlns:a14="http://schemas.microsoft.com/office/drawing/2010/main" val="0"/>
              </a:ext>
            </a:extLst>
          </a:blip>
          <a:srcRect/>
          <a:stretch>
            <a:fillRect/>
          </a:stretch>
        </p:blipFill>
        <p:spPr bwMode="auto">
          <a:xfrm>
            <a:off x="11687389" y="160483"/>
            <a:ext cx="7134007" cy="53528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44978" y="1136606"/>
            <a:ext cx="2218826" cy="1480457"/>
          </a:xfrm>
          <a:prstGeom prst="rect">
            <a:avLst/>
          </a:prstGeom>
          <a:solidFill>
            <a:schemeClr val="bg1">
              <a:lumMod val="95000"/>
              <a:alpha val="71000"/>
            </a:schemeClr>
          </a:solidFill>
          <a:ln>
            <a:noFill/>
          </a:ln>
          <a:extLst/>
        </p:spPr>
      </p:pic>
      <p:pic>
        <p:nvPicPr>
          <p:cNvPr id="4098" name="Picture 2" descr="Image result for first st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5708" y="2617063"/>
            <a:ext cx="11246023" cy="5612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7855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human studying"/>
          <p:cNvPicPr>
            <a:picLocks noChangeAspect="1" noChangeArrowheads="1"/>
          </p:cNvPicPr>
          <p:nvPr/>
        </p:nvPicPr>
        <p:blipFill>
          <a:blip r:embed="rId3">
            <a:clrChange>
              <a:clrFrom>
                <a:srgbClr val="E7F2EC"/>
              </a:clrFrom>
              <a:clrTo>
                <a:srgbClr val="E7F2EC">
                  <a:alpha val="0"/>
                </a:srgbClr>
              </a:clrTo>
            </a:clrChange>
            <a:extLst>
              <a:ext uri="{28A0092B-C50C-407E-A947-70E740481C1C}">
                <a14:useLocalDpi xmlns:a14="http://schemas.microsoft.com/office/drawing/2010/main" val="0"/>
              </a:ext>
            </a:extLst>
          </a:blip>
          <a:srcRect/>
          <a:stretch>
            <a:fillRect/>
          </a:stretch>
        </p:blipFill>
        <p:spPr bwMode="auto">
          <a:xfrm>
            <a:off x="11687480" y="160337"/>
            <a:ext cx="7134225" cy="53530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nl-NL" dirty="0" err="1" smtClean="0"/>
              <a:t>Humans</a:t>
            </a:r>
            <a:r>
              <a:rPr lang="nl-NL" dirty="0" smtClean="0"/>
              <a:t> </a:t>
            </a:r>
            <a:r>
              <a:rPr lang="nl-NL" dirty="0" err="1" smtClean="0"/>
              <a:t>learning</a:t>
            </a:r>
            <a:r>
              <a:rPr lang="nl-NL" dirty="0" smtClean="0"/>
              <a:t> machine </a:t>
            </a:r>
            <a:r>
              <a:rPr lang="nl-NL" dirty="0" err="1" smtClean="0"/>
              <a:t>learning</a:t>
            </a:r>
            <a:r>
              <a:rPr lang="nl-NL" dirty="0" smtClean="0"/>
              <a:t>: </a:t>
            </a:r>
            <a:r>
              <a:rPr lang="nl-NL" dirty="0" err="1" smtClean="0"/>
              <a:t>Your</a:t>
            </a:r>
            <a:r>
              <a:rPr lang="nl-NL" dirty="0" smtClean="0"/>
              <a:t> first steps</a:t>
            </a:r>
            <a:endParaRPr lang="en-US" dirty="0"/>
          </a:p>
        </p:txBody>
      </p:sp>
      <p:sp>
        <p:nvSpPr>
          <p:cNvPr id="3" name="Text Placeholder 2"/>
          <p:cNvSpPr>
            <a:spLocks noGrp="1"/>
          </p:cNvSpPr>
          <p:nvPr>
            <p:ph type="body" sz="quarter" idx="10"/>
          </p:nvPr>
        </p:nvSpPr>
        <p:spPr/>
        <p:txBody>
          <a:bodyPr>
            <a:normAutofit fontScale="92500" lnSpcReduction="10000"/>
          </a:bodyPr>
          <a:lstStyle/>
          <a:p>
            <a:r>
              <a:rPr lang="nl-NL" dirty="0" err="1" smtClean="0">
                <a:hlinkClick r:id="rId4"/>
              </a:rPr>
              <a:t>Jupyter</a:t>
            </a:r>
            <a:r>
              <a:rPr lang="nl-NL" dirty="0" smtClean="0">
                <a:hlinkClick r:id="rId4"/>
              </a:rPr>
              <a:t> Notebooks</a:t>
            </a:r>
            <a:r>
              <a:rPr lang="nl-NL" dirty="0" smtClean="0"/>
              <a:t> </a:t>
            </a:r>
            <a:r>
              <a:rPr lang="nl-NL" dirty="0" err="1" smtClean="0"/>
              <a:t>and</a:t>
            </a:r>
            <a:r>
              <a:rPr lang="nl-NL" dirty="0" smtClean="0"/>
              <a:t> Python – </a:t>
            </a:r>
            <a:r>
              <a:rPr lang="nl-NL" dirty="0"/>
              <a:t>https://mybinder.org/</a:t>
            </a:r>
            <a:endParaRPr lang="nl-NL" dirty="0" smtClean="0"/>
          </a:p>
          <a:p>
            <a:r>
              <a:rPr lang="nl-NL" dirty="0" err="1" smtClean="0">
                <a:hlinkClick r:id="rId5"/>
              </a:rPr>
              <a:t>HortonWorks</a:t>
            </a:r>
            <a:r>
              <a:rPr lang="nl-NL" dirty="0" smtClean="0">
                <a:hlinkClick r:id="rId5"/>
              </a:rPr>
              <a:t> </a:t>
            </a:r>
            <a:r>
              <a:rPr lang="nl-NL" dirty="0" err="1" smtClean="0">
                <a:hlinkClick r:id="rId5"/>
              </a:rPr>
              <a:t>Sandbox</a:t>
            </a:r>
            <a:r>
              <a:rPr lang="nl-NL" dirty="0" smtClean="0">
                <a:hlinkClick r:id="rId5"/>
              </a:rPr>
              <a:t> VM</a:t>
            </a:r>
            <a:r>
              <a:rPr lang="nl-NL" dirty="0" smtClean="0"/>
              <a:t> – </a:t>
            </a:r>
            <a:r>
              <a:rPr lang="nl-NL" dirty="0" err="1" smtClean="0"/>
              <a:t>Hadoop</a:t>
            </a:r>
            <a:r>
              <a:rPr lang="nl-NL" dirty="0" smtClean="0"/>
              <a:t> &amp; </a:t>
            </a:r>
            <a:r>
              <a:rPr lang="nl-NL" dirty="0" err="1" smtClean="0"/>
              <a:t>Spark</a:t>
            </a:r>
            <a:r>
              <a:rPr lang="nl-NL" dirty="0" smtClean="0"/>
              <a:t> &amp; </a:t>
            </a:r>
            <a:r>
              <a:rPr lang="nl-NL" dirty="0" err="1" smtClean="0"/>
              <a:t>Hive</a:t>
            </a:r>
            <a:r>
              <a:rPr lang="nl-NL" dirty="0" smtClean="0"/>
              <a:t>, </a:t>
            </a:r>
            <a:r>
              <a:rPr lang="nl-NL" dirty="0" err="1" smtClean="0"/>
              <a:t>Ambari</a:t>
            </a:r>
            <a:endParaRPr lang="nl-NL" dirty="0" smtClean="0"/>
          </a:p>
          <a:p>
            <a:r>
              <a:rPr lang="nl-NL" dirty="0" err="1" smtClean="0">
                <a:hlinkClick r:id="rId6"/>
              </a:rPr>
              <a:t>DataBricks</a:t>
            </a:r>
            <a:r>
              <a:rPr lang="nl-NL" dirty="0" smtClean="0">
                <a:hlinkClick r:id="rId6"/>
              </a:rPr>
              <a:t> Cloud Environment </a:t>
            </a:r>
            <a:r>
              <a:rPr lang="nl-NL" dirty="0" err="1" smtClean="0">
                <a:hlinkClick r:id="rId6"/>
              </a:rPr>
              <a:t>with</a:t>
            </a:r>
            <a:r>
              <a:rPr lang="nl-NL" dirty="0" smtClean="0">
                <a:hlinkClick r:id="rId6"/>
              </a:rPr>
              <a:t> Apache </a:t>
            </a:r>
            <a:r>
              <a:rPr lang="nl-NL" dirty="0" err="1" smtClean="0">
                <a:hlinkClick r:id="rId6"/>
              </a:rPr>
              <a:t>Spark</a:t>
            </a:r>
            <a:r>
              <a:rPr lang="nl-NL" dirty="0" smtClean="0"/>
              <a:t> (free trial)</a:t>
            </a:r>
          </a:p>
          <a:p>
            <a:r>
              <a:rPr lang="en-US" dirty="0" err="1" smtClean="0">
                <a:hlinkClick r:id="rId7"/>
              </a:rPr>
              <a:t>KataKoda</a:t>
            </a:r>
            <a:r>
              <a:rPr lang="en-US" dirty="0" smtClean="0"/>
              <a:t> – tutorials &amp; live environment for </a:t>
            </a:r>
            <a:r>
              <a:rPr lang="en-US" dirty="0" err="1" smtClean="0"/>
              <a:t>TensorFlow</a:t>
            </a:r>
            <a:endParaRPr lang="nl-NL" dirty="0" smtClean="0"/>
          </a:p>
          <a:p>
            <a:r>
              <a:rPr lang="en-US" dirty="0">
                <a:hlinkClick r:id="rId8"/>
              </a:rPr>
              <a:t>Oracle Big Data Lite </a:t>
            </a:r>
            <a:r>
              <a:rPr lang="en-US" dirty="0" smtClean="0">
                <a:hlinkClick r:id="rId8"/>
              </a:rPr>
              <a:t>– Prebuilt Virtual Machine</a:t>
            </a:r>
            <a:endParaRPr lang="en-US" dirty="0" smtClean="0"/>
          </a:p>
          <a:p>
            <a:pPr lvl="1"/>
            <a:r>
              <a:rPr lang="en-US" dirty="0" smtClean="0">
                <a:hlinkClick r:id="rId9"/>
              </a:rPr>
              <a:t>Data Visualization Desktop</a:t>
            </a:r>
            <a:r>
              <a:rPr lang="en-US" dirty="0" smtClean="0"/>
              <a:t> – ready to run desktop tool</a:t>
            </a:r>
          </a:p>
          <a:p>
            <a:r>
              <a:rPr lang="nl-NL" dirty="0" err="1" smtClean="0"/>
              <a:t>Tutorials</a:t>
            </a:r>
            <a:r>
              <a:rPr lang="nl-NL" dirty="0" smtClean="0"/>
              <a:t>, Courses (</a:t>
            </a:r>
            <a:r>
              <a:rPr lang="nl-NL" dirty="0" err="1" smtClean="0">
                <a:hlinkClick r:id="rId10"/>
              </a:rPr>
              <a:t>Udacity</a:t>
            </a:r>
            <a:r>
              <a:rPr lang="nl-NL" dirty="0" smtClean="0"/>
              <a:t>, </a:t>
            </a:r>
            <a:r>
              <a:rPr lang="nl-NL" dirty="0" smtClean="0">
                <a:hlinkClick r:id="rId11"/>
              </a:rPr>
              <a:t>Coursera</a:t>
            </a:r>
            <a:r>
              <a:rPr lang="nl-NL" dirty="0" smtClean="0"/>
              <a:t>, </a:t>
            </a:r>
            <a:r>
              <a:rPr lang="nl-NL" dirty="0" err="1" smtClean="0">
                <a:hlinkClick r:id="rId12"/>
              </a:rPr>
              <a:t>edX</a:t>
            </a:r>
            <a:r>
              <a:rPr lang="nl-NL" dirty="0" smtClean="0"/>
              <a:t>)</a:t>
            </a:r>
          </a:p>
          <a:p>
            <a:r>
              <a:rPr lang="nl-NL" dirty="0" smtClean="0"/>
              <a:t>Books</a:t>
            </a:r>
          </a:p>
          <a:p>
            <a:pPr lvl="1"/>
            <a:r>
              <a:rPr lang="nl-NL" dirty="0" err="1" smtClean="0"/>
              <a:t>Introducing</a:t>
            </a:r>
            <a:r>
              <a:rPr lang="nl-NL" dirty="0" smtClean="0"/>
              <a:t> Data </a:t>
            </a:r>
            <a:r>
              <a:rPr lang="nl-NL" dirty="0" err="1" smtClean="0"/>
              <a:t>Science</a:t>
            </a:r>
            <a:endParaRPr lang="nl-NL" dirty="0" smtClean="0"/>
          </a:p>
          <a:p>
            <a:pPr lvl="1"/>
            <a:r>
              <a:rPr lang="nl-NL" dirty="0" smtClean="0"/>
              <a:t>Learning Apache </a:t>
            </a:r>
            <a:r>
              <a:rPr lang="nl-NL" dirty="0" err="1" smtClean="0"/>
              <a:t>Spark</a:t>
            </a:r>
            <a:r>
              <a:rPr lang="nl-NL" dirty="0" smtClean="0"/>
              <a:t> 2</a:t>
            </a:r>
          </a:p>
          <a:p>
            <a:pPr lvl="1"/>
            <a:r>
              <a:rPr lang="nl-NL" dirty="0" smtClean="0"/>
              <a:t>Python Machine Learning</a:t>
            </a:r>
            <a:endParaRPr lang="en-US" dirty="0"/>
          </a:p>
          <a:p>
            <a:endParaRPr lang="nl-NL" dirty="0" smtClean="0"/>
          </a:p>
          <a:p>
            <a:endParaRPr lang="nl-NL" dirty="0" smtClean="0"/>
          </a:p>
          <a:p>
            <a:endParaRPr lang="en-US" dirty="0"/>
          </a:p>
        </p:txBody>
      </p:sp>
      <p:pic>
        <p:nvPicPr>
          <p:cNvPr id="2050" name="Picture 2">
            <a:hlinkClick r:id="rId4"/>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951822" y="6084729"/>
            <a:ext cx="4030754" cy="2476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administrato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2809892" y="2910840"/>
            <a:ext cx="974502" cy="10928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safaribooksonline.com/library/cover/9781633430037/360h/"/>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299949" y="6584156"/>
            <a:ext cx="1178265" cy="14779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AutoShape 8" descr="https://accounts.cloud.databricks.com/img/databricks_logoTM_rgb_TM.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0" descr="https://accounts.cloud.databricks.com/img/databricks_logoTM_rgb_TM.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s://accounts.cloud.databricks.com/img/databricks_logoTM_rgb_TM.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2"/>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45145" y="1136491"/>
            <a:ext cx="2218894" cy="1480502"/>
          </a:xfrm>
          <a:prstGeom prst="rect">
            <a:avLst/>
          </a:prstGeom>
          <a:solidFill>
            <a:schemeClr val="bg1">
              <a:lumMod val="95000"/>
              <a:alpha val="71000"/>
            </a:schemeClr>
          </a:solidFill>
          <a:ln>
            <a:noFill/>
          </a:ln>
          <a:extLst/>
        </p:spPr>
      </p:pic>
    </p:spTree>
    <p:extLst>
      <p:ext uri="{BB962C8B-B14F-4D97-AF65-F5344CB8AC3E}">
        <p14:creationId xmlns:p14="http://schemas.microsoft.com/office/powerpoint/2010/main" val="144155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1" y="843460"/>
            <a:ext cx="15093502" cy="1346288"/>
          </a:xfrm>
        </p:spPr>
        <p:txBody>
          <a:bodyPr/>
          <a:lstStyle/>
          <a:p>
            <a:r>
              <a:rPr lang="en-US" dirty="0" smtClean="0"/>
              <a:t>The AMIS &amp; Conclusion </a:t>
            </a:r>
            <a:br>
              <a:rPr lang="en-US" dirty="0" smtClean="0"/>
            </a:br>
            <a:r>
              <a:rPr lang="en-US" dirty="0" smtClean="0"/>
              <a:t>Machine Learning journey – starting today</a:t>
            </a:r>
            <a:endParaRPr lang="nl-NL" dirty="0"/>
          </a:p>
        </p:txBody>
      </p:sp>
      <p:sp>
        <p:nvSpPr>
          <p:cNvPr id="3" name="Text Placeholder 2"/>
          <p:cNvSpPr>
            <a:spLocks noGrp="1"/>
          </p:cNvSpPr>
          <p:nvPr>
            <p:ph type="body" sz="quarter" idx="10"/>
          </p:nvPr>
        </p:nvSpPr>
        <p:spPr/>
        <p:txBody>
          <a:bodyPr/>
          <a:lstStyle/>
          <a:p>
            <a:r>
              <a:rPr lang="en-US" b="1" dirty="0" smtClean="0">
                <a:solidFill>
                  <a:srgbClr val="C00000"/>
                </a:solidFill>
              </a:rPr>
              <a:t>General introduction</a:t>
            </a:r>
          </a:p>
          <a:p>
            <a:r>
              <a:rPr lang="en-US" dirty="0" smtClean="0"/>
              <a:t>Use case</a:t>
            </a:r>
          </a:p>
          <a:p>
            <a:r>
              <a:rPr lang="en-US" dirty="0" err="1" smtClean="0"/>
              <a:t>Handson</a:t>
            </a:r>
            <a:endParaRPr lang="en-US" dirty="0" smtClean="0"/>
          </a:p>
          <a:p>
            <a:pPr lvl="1"/>
            <a:r>
              <a:rPr lang="en-US" dirty="0" smtClean="0"/>
              <a:t>Functional (non-programming)</a:t>
            </a:r>
          </a:p>
          <a:p>
            <a:pPr lvl="1"/>
            <a:r>
              <a:rPr lang="en-US" dirty="0" smtClean="0"/>
              <a:t>Technical: R &amp; </a:t>
            </a:r>
            <a:r>
              <a:rPr lang="en-US" dirty="0" err="1" smtClean="0"/>
              <a:t>Rstudio</a:t>
            </a:r>
            <a:r>
              <a:rPr lang="en-US" dirty="0" smtClean="0"/>
              <a:t> – Decision Trees</a:t>
            </a:r>
          </a:p>
          <a:p>
            <a:r>
              <a:rPr lang="en-US" dirty="0" smtClean="0"/>
              <a:t>Deep dive sessions</a:t>
            </a:r>
          </a:p>
          <a:p>
            <a:pPr lvl="1"/>
            <a:r>
              <a:rPr lang="en-US" dirty="0" smtClean="0"/>
              <a:t>14</a:t>
            </a:r>
            <a:r>
              <a:rPr lang="en-US" baseline="30000" dirty="0" smtClean="0"/>
              <a:t>th</a:t>
            </a:r>
            <a:r>
              <a:rPr lang="en-US" dirty="0" smtClean="0"/>
              <a:t> June: Random Forests, K-Means Clustering – with R</a:t>
            </a:r>
          </a:p>
          <a:p>
            <a:pPr lvl="1"/>
            <a:r>
              <a:rPr lang="en-US" dirty="0" smtClean="0"/>
              <a:t>…</a:t>
            </a:r>
          </a:p>
          <a:p>
            <a:pPr lvl="1"/>
            <a:r>
              <a:rPr lang="en-US" dirty="0" smtClean="0"/>
              <a:t>…</a:t>
            </a:r>
          </a:p>
          <a:p>
            <a:pPr lvl="1"/>
            <a:r>
              <a:rPr lang="en-US" dirty="0" smtClean="0"/>
              <a:t>… (Python, </a:t>
            </a:r>
            <a:r>
              <a:rPr lang="en-US" dirty="0" err="1" smtClean="0"/>
              <a:t>TensorFlow</a:t>
            </a:r>
            <a:r>
              <a:rPr lang="en-US" dirty="0" smtClean="0"/>
              <a:t>, Neural Network, PCA, Linear Regression)</a:t>
            </a:r>
            <a:endParaRPr lang="nl-NL" dirty="0"/>
          </a:p>
        </p:txBody>
      </p:sp>
    </p:spTree>
    <p:extLst>
      <p:ext uri="{BB962C8B-B14F-4D97-AF65-F5344CB8AC3E}">
        <p14:creationId xmlns:p14="http://schemas.microsoft.com/office/powerpoint/2010/main" val="23007152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nl-NL" dirty="0" smtClean="0"/>
              <a:t>Summary</a:t>
            </a:r>
            <a:endParaRPr lang="en-US" dirty="0"/>
          </a:p>
        </p:txBody>
      </p:sp>
      <p:sp>
        <p:nvSpPr>
          <p:cNvPr id="11" name="Text Placeholder 10"/>
          <p:cNvSpPr>
            <a:spLocks noGrp="1"/>
          </p:cNvSpPr>
          <p:nvPr>
            <p:ph type="body" sz="quarter" idx="10"/>
          </p:nvPr>
        </p:nvSpPr>
        <p:spPr>
          <a:xfrm>
            <a:off x="1917701" y="2603500"/>
            <a:ext cx="12773659" cy="6311900"/>
          </a:xfrm>
        </p:spPr>
        <p:txBody>
          <a:bodyPr>
            <a:noAutofit/>
          </a:bodyPr>
          <a:lstStyle/>
          <a:p>
            <a:r>
              <a:rPr lang="en-US" sz="4000" dirty="0" err="1"/>
              <a:t>IoT</a:t>
            </a:r>
            <a:r>
              <a:rPr lang="en-US" sz="4000" dirty="0"/>
              <a:t>, Big Data, Machine Learning =&gt; AI</a:t>
            </a:r>
          </a:p>
          <a:p>
            <a:r>
              <a:rPr lang="en-US" sz="4000" dirty="0" smtClean="0"/>
              <a:t>Recent and Rapid Democratization of Machine Learning</a:t>
            </a:r>
            <a:endParaRPr lang="en-US" sz="4000" dirty="0"/>
          </a:p>
          <a:p>
            <a:pPr lvl="1"/>
            <a:r>
              <a:rPr lang="en-US" sz="3200" dirty="0"/>
              <a:t>Algorithms, Storage and Compute Resources, High Level Machine Learning Frameworks, Education resources , Open Data, Trained ML Models, Out of the Box SaaS capabilities – powered by ML</a:t>
            </a:r>
          </a:p>
          <a:p>
            <a:r>
              <a:rPr lang="en-US" sz="4000" dirty="0"/>
              <a:t>Produce business value </a:t>
            </a:r>
            <a:r>
              <a:rPr lang="en-US" sz="4000" b="1" i="1" dirty="0"/>
              <a:t>today</a:t>
            </a:r>
            <a:endParaRPr lang="nl-NL" sz="4000" b="1" i="1" dirty="0"/>
          </a:p>
          <a:p>
            <a:r>
              <a:rPr lang="nl-NL" sz="4000" dirty="0"/>
              <a:t>Machine Learning </a:t>
            </a:r>
            <a:r>
              <a:rPr lang="nl-NL" sz="4000" dirty="0" err="1"/>
              <a:t>by</a:t>
            </a:r>
            <a:r>
              <a:rPr lang="nl-NL" sz="4000" dirty="0"/>
              <a:t> computers </a:t>
            </a:r>
            <a:r>
              <a:rPr lang="nl-NL" sz="4000" dirty="0" err="1"/>
              <a:t>helps</a:t>
            </a:r>
            <a:r>
              <a:rPr lang="nl-NL" sz="4000" dirty="0"/>
              <a:t> </a:t>
            </a:r>
            <a:r>
              <a:rPr lang="nl-NL" sz="4000" dirty="0" err="1"/>
              <a:t>us</a:t>
            </a:r>
            <a:r>
              <a:rPr lang="nl-NL" sz="4000" dirty="0"/>
              <a:t>(</a:t>
            </a:r>
            <a:r>
              <a:rPr lang="nl-NL" sz="4000" dirty="0" err="1"/>
              <a:t>ers</a:t>
            </a:r>
            <a:r>
              <a:rPr lang="nl-NL" sz="4000" dirty="0"/>
              <a:t>) </a:t>
            </a:r>
            <a:r>
              <a:rPr lang="nl-NL" sz="4000" dirty="0" err="1"/>
              <a:t>understand</a:t>
            </a:r>
            <a:r>
              <a:rPr lang="nl-NL" sz="4000" dirty="0"/>
              <a:t> </a:t>
            </a:r>
            <a:r>
              <a:rPr lang="nl-NL" sz="4000" dirty="0" err="1"/>
              <a:t>historic</a:t>
            </a:r>
            <a:r>
              <a:rPr lang="nl-NL" sz="4000" dirty="0"/>
              <a:t> data </a:t>
            </a:r>
            <a:r>
              <a:rPr lang="nl-NL" sz="4000" dirty="0" err="1"/>
              <a:t>and</a:t>
            </a:r>
            <a:r>
              <a:rPr lang="nl-NL" sz="4000" dirty="0"/>
              <a:t> </a:t>
            </a:r>
            <a:r>
              <a:rPr lang="nl-NL" sz="4000" dirty="0" err="1"/>
              <a:t>apply</a:t>
            </a:r>
            <a:r>
              <a:rPr lang="nl-NL" sz="4000" dirty="0"/>
              <a:t> </a:t>
            </a:r>
            <a:r>
              <a:rPr lang="nl-NL" sz="4000" dirty="0" err="1"/>
              <a:t>that</a:t>
            </a:r>
            <a:r>
              <a:rPr lang="nl-NL" sz="4000" dirty="0"/>
              <a:t> </a:t>
            </a:r>
            <a:r>
              <a:rPr lang="nl-NL" sz="4000" dirty="0" err="1"/>
              <a:t>insight</a:t>
            </a:r>
            <a:r>
              <a:rPr lang="nl-NL" sz="4000" dirty="0"/>
              <a:t> </a:t>
            </a:r>
            <a:r>
              <a:rPr lang="nl-NL" sz="4000" dirty="0" err="1"/>
              <a:t>to</a:t>
            </a:r>
            <a:r>
              <a:rPr lang="nl-NL" sz="4000" dirty="0"/>
              <a:t> new data</a:t>
            </a:r>
          </a:p>
          <a:p>
            <a:r>
              <a:rPr lang="en-US" sz="4000" dirty="0"/>
              <a:t>Developers have to learn how to incorporate Machine Learning into their applications – for smarter </a:t>
            </a:r>
            <a:r>
              <a:rPr lang="en-US" sz="4000" dirty="0" err="1"/>
              <a:t>Uis</a:t>
            </a:r>
            <a:r>
              <a:rPr lang="en-US" sz="4000" dirty="0"/>
              <a:t>, more automation, faster (p)reactions</a:t>
            </a:r>
            <a:endParaRPr lang="nl-NL" sz="4000" dirty="0"/>
          </a:p>
        </p:txBody>
      </p:sp>
      <p:pic>
        <p:nvPicPr>
          <p:cNvPr id="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0681" y="319246"/>
            <a:ext cx="3934778" cy="2625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74895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nl-NL" dirty="0" smtClean="0"/>
              <a:t>Summary</a:t>
            </a:r>
            <a:endParaRPr lang="en-US" dirty="0"/>
          </a:p>
        </p:txBody>
      </p:sp>
      <p:sp>
        <p:nvSpPr>
          <p:cNvPr id="11" name="Text Placeholder 10"/>
          <p:cNvSpPr>
            <a:spLocks noGrp="1"/>
          </p:cNvSpPr>
          <p:nvPr>
            <p:ph type="body" sz="quarter" idx="10"/>
          </p:nvPr>
        </p:nvSpPr>
        <p:spPr>
          <a:xfrm>
            <a:off x="1917701" y="2603500"/>
            <a:ext cx="14511519" cy="6311900"/>
          </a:xfrm>
        </p:spPr>
        <p:txBody>
          <a:bodyPr>
            <a:normAutofit/>
          </a:bodyPr>
          <a:lstStyle/>
          <a:p>
            <a:r>
              <a:rPr lang="nl-NL" sz="4000" dirty="0"/>
              <a:t>R </a:t>
            </a:r>
            <a:r>
              <a:rPr lang="nl-NL" sz="4000" dirty="0" err="1"/>
              <a:t>and</a:t>
            </a:r>
            <a:r>
              <a:rPr lang="nl-NL" sz="4000" dirty="0"/>
              <a:t> Python are most </a:t>
            </a:r>
            <a:r>
              <a:rPr lang="nl-NL" sz="4000" dirty="0" err="1"/>
              <a:t>popular</a:t>
            </a:r>
            <a:r>
              <a:rPr lang="nl-NL" sz="4000" dirty="0"/>
              <a:t> </a:t>
            </a:r>
            <a:r>
              <a:rPr lang="nl-NL" sz="4000" dirty="0" err="1"/>
              <a:t>technologies</a:t>
            </a:r>
            <a:r>
              <a:rPr lang="nl-NL" sz="4000" dirty="0"/>
              <a:t> </a:t>
            </a:r>
            <a:r>
              <a:rPr lang="nl-NL" sz="4000" dirty="0" err="1"/>
              <a:t>for</a:t>
            </a:r>
            <a:r>
              <a:rPr lang="nl-NL" sz="4000" dirty="0"/>
              <a:t> data </a:t>
            </a:r>
            <a:r>
              <a:rPr lang="nl-NL" sz="4000" dirty="0" err="1"/>
              <a:t>exploration</a:t>
            </a:r>
            <a:r>
              <a:rPr lang="nl-NL" sz="4000" dirty="0"/>
              <a:t> </a:t>
            </a:r>
            <a:r>
              <a:rPr lang="nl-NL" sz="4000" dirty="0" smtClean="0"/>
              <a:t/>
            </a:r>
            <a:br>
              <a:rPr lang="nl-NL" sz="4000" dirty="0" smtClean="0"/>
            </a:br>
            <a:r>
              <a:rPr lang="nl-NL" sz="4000" dirty="0" err="1" smtClean="0"/>
              <a:t>and</a:t>
            </a:r>
            <a:r>
              <a:rPr lang="nl-NL" sz="4000" dirty="0" smtClean="0"/>
              <a:t> </a:t>
            </a:r>
            <a:r>
              <a:rPr lang="nl-NL" sz="4000" dirty="0"/>
              <a:t>ML model </a:t>
            </a:r>
            <a:r>
              <a:rPr lang="nl-NL" sz="4000" dirty="0" err="1"/>
              <a:t>discovery</a:t>
            </a:r>
            <a:r>
              <a:rPr lang="nl-NL" sz="4000" dirty="0"/>
              <a:t> [on small subsets of Big Data]</a:t>
            </a:r>
          </a:p>
          <a:p>
            <a:r>
              <a:rPr lang="nl-NL" sz="4000" dirty="0"/>
              <a:t>Apache </a:t>
            </a:r>
            <a:r>
              <a:rPr lang="nl-NL" sz="4000" dirty="0" err="1"/>
              <a:t>Spark</a:t>
            </a:r>
            <a:r>
              <a:rPr lang="nl-NL" sz="4000" dirty="0"/>
              <a:t> (on </a:t>
            </a:r>
            <a:r>
              <a:rPr lang="nl-NL" sz="4000" dirty="0" err="1"/>
              <a:t>Hadoop</a:t>
            </a:r>
            <a:r>
              <a:rPr lang="nl-NL" sz="4000" dirty="0"/>
              <a:t>) is </a:t>
            </a:r>
            <a:r>
              <a:rPr lang="nl-NL" sz="4000" dirty="0" err="1"/>
              <a:t>frequently</a:t>
            </a:r>
            <a:r>
              <a:rPr lang="nl-NL" sz="4000" dirty="0"/>
              <a:t> </a:t>
            </a:r>
            <a:r>
              <a:rPr lang="nl-NL" sz="4000" dirty="0" err="1"/>
              <a:t>used</a:t>
            </a:r>
            <a:r>
              <a:rPr lang="nl-NL" sz="4000" dirty="0"/>
              <a:t> </a:t>
            </a:r>
            <a:r>
              <a:rPr lang="nl-NL" sz="4000" dirty="0" err="1"/>
              <a:t>to</a:t>
            </a:r>
            <a:r>
              <a:rPr lang="nl-NL" sz="4000" dirty="0"/>
              <a:t> </a:t>
            </a:r>
            <a:r>
              <a:rPr lang="nl-NL" sz="4000" dirty="0" err="1"/>
              <a:t>powercrunch</a:t>
            </a:r>
            <a:r>
              <a:rPr lang="nl-NL" sz="4000" dirty="0"/>
              <a:t> data (</a:t>
            </a:r>
            <a:r>
              <a:rPr lang="nl-NL" sz="4000" dirty="0" err="1"/>
              <a:t>wrangling</a:t>
            </a:r>
            <a:r>
              <a:rPr lang="nl-NL" sz="4000" dirty="0"/>
              <a:t>) </a:t>
            </a:r>
            <a:r>
              <a:rPr lang="nl-NL" sz="4000" dirty="0" err="1"/>
              <a:t>and</a:t>
            </a:r>
            <a:r>
              <a:rPr lang="nl-NL" sz="4000" dirty="0"/>
              <a:t> run ML </a:t>
            </a:r>
            <a:r>
              <a:rPr lang="nl-NL" sz="4000" dirty="0" err="1"/>
              <a:t>models</a:t>
            </a:r>
            <a:r>
              <a:rPr lang="nl-NL" sz="4000" dirty="0"/>
              <a:t> on Big Data sets</a:t>
            </a:r>
          </a:p>
          <a:p>
            <a:r>
              <a:rPr lang="nl-NL" sz="4000" dirty="0"/>
              <a:t>Notebooks are a </a:t>
            </a:r>
            <a:r>
              <a:rPr lang="nl-NL" sz="4000" dirty="0" err="1"/>
              <a:t>popular</a:t>
            </a:r>
            <a:r>
              <a:rPr lang="nl-NL" sz="4000" dirty="0"/>
              <a:t> vehicle in </a:t>
            </a:r>
            <a:r>
              <a:rPr lang="nl-NL" sz="4000" dirty="0" err="1"/>
              <a:t>the</a:t>
            </a:r>
            <a:r>
              <a:rPr lang="nl-NL" sz="4000" dirty="0"/>
              <a:t> Data </a:t>
            </a:r>
            <a:r>
              <a:rPr lang="nl-NL" sz="4000" dirty="0" err="1"/>
              <a:t>Science</a:t>
            </a:r>
            <a:r>
              <a:rPr lang="nl-NL" sz="4000" dirty="0"/>
              <a:t> lab</a:t>
            </a:r>
          </a:p>
          <a:p>
            <a:pPr lvl="1"/>
            <a:r>
              <a:rPr lang="nl-NL" sz="3200" dirty="0" err="1"/>
              <a:t>To</a:t>
            </a:r>
            <a:r>
              <a:rPr lang="nl-NL" sz="3200" dirty="0"/>
              <a:t> </a:t>
            </a:r>
            <a:r>
              <a:rPr lang="nl-NL" sz="3200" dirty="0" err="1"/>
              <a:t>explore</a:t>
            </a:r>
            <a:r>
              <a:rPr lang="nl-NL" sz="3200" dirty="0"/>
              <a:t> </a:t>
            </a:r>
            <a:r>
              <a:rPr lang="nl-NL" sz="3200" dirty="0" err="1"/>
              <a:t>and</a:t>
            </a:r>
            <a:r>
              <a:rPr lang="nl-NL" sz="3200" dirty="0"/>
              <a:t> report</a:t>
            </a:r>
          </a:p>
          <a:p>
            <a:r>
              <a:rPr lang="en-US" sz="4000" dirty="0" smtClean="0"/>
              <a:t>Oracle is quite active on Machine Learning</a:t>
            </a:r>
          </a:p>
          <a:p>
            <a:pPr lvl="1"/>
            <a:r>
              <a:rPr lang="en-US" sz="3500" dirty="0" smtClean="0"/>
              <a:t>Power PaaS and SaaS with ML</a:t>
            </a:r>
          </a:p>
          <a:p>
            <a:pPr lvl="1"/>
            <a:r>
              <a:rPr lang="en-US" sz="3500" dirty="0" smtClean="0"/>
              <a:t>Provide us with the Machine Learning Data Lab &amp; Run Time (on the cloud)</a:t>
            </a:r>
            <a:endParaRPr lang="nl-NL" sz="3500" dirty="0" smtClean="0"/>
          </a:p>
          <a:p>
            <a:r>
              <a:rPr lang="nl-NL" sz="4000" b="1" dirty="0" err="1" smtClean="0"/>
              <a:t>Getting</a:t>
            </a:r>
            <a:r>
              <a:rPr lang="nl-NL" sz="4000" b="1" dirty="0" smtClean="0"/>
              <a:t> </a:t>
            </a:r>
            <a:r>
              <a:rPr lang="nl-NL" sz="4000" b="1" dirty="0" err="1"/>
              <a:t>started</a:t>
            </a:r>
            <a:r>
              <a:rPr lang="nl-NL" sz="4000" b="1" dirty="0"/>
              <a:t> on Machine Learning is </a:t>
            </a:r>
            <a:r>
              <a:rPr lang="nl-NL" sz="4000" b="1" dirty="0" err="1"/>
              <a:t>fun</a:t>
            </a:r>
            <a:r>
              <a:rPr lang="nl-NL" sz="4000" b="1" dirty="0"/>
              <a:t>, smart </a:t>
            </a:r>
            <a:r>
              <a:rPr lang="nl-NL" sz="4000" b="1" dirty="0" smtClean="0"/>
              <a:t>&amp; </a:t>
            </a:r>
            <a:r>
              <a:rPr lang="nl-NL" sz="4000" b="1" dirty="0"/>
              <a:t>well </a:t>
            </a:r>
            <a:r>
              <a:rPr lang="nl-NL" sz="4000" b="1" dirty="0" err="1"/>
              <a:t>supported</a:t>
            </a:r>
            <a:endParaRPr lang="nl-NL" sz="4000" b="1" dirty="0"/>
          </a:p>
        </p:txBody>
      </p:sp>
      <p:pic>
        <p:nvPicPr>
          <p:cNvPr id="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0681" y="319246"/>
            <a:ext cx="3934778" cy="2625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3"/>
          <a:stretch>
            <a:fillRect/>
          </a:stretch>
        </p:blipFill>
        <p:spPr>
          <a:xfrm>
            <a:off x="10718833" y="6400800"/>
            <a:ext cx="2341848" cy="1181504"/>
          </a:xfrm>
          <a:prstGeom prst="rect">
            <a:avLst/>
          </a:prstGeom>
        </p:spPr>
      </p:pic>
      <p:pic>
        <p:nvPicPr>
          <p:cNvPr id="6" name="Picture 2" descr="Image result for first step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28070" y="7162353"/>
            <a:ext cx="2223411" cy="1109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70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2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p:cNvSpPr txBox="1">
            <a:spLocks/>
          </p:cNvSpPr>
          <p:nvPr/>
        </p:nvSpPr>
        <p:spPr>
          <a:xfrm>
            <a:off x="571500" y="4659164"/>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smtClean="0">
                <a:solidFill>
                  <a:schemeClr val="accent6">
                    <a:lumMod val="50000"/>
                  </a:schemeClr>
                </a:solidFill>
              </a:rPr>
              <a:t>Blog: 	</a:t>
            </a:r>
            <a:r>
              <a:rPr lang="en-US" sz="2400" b="1" dirty="0" smtClean="0">
                <a:solidFill>
                  <a:schemeClr val="accent6">
                    <a:lumMod val="50000"/>
                  </a:schemeClr>
                </a:solidFill>
                <a:hlinkClick r:id="rId2"/>
              </a:rPr>
              <a:t>technology.amis.nl</a:t>
            </a:r>
            <a:endParaRPr lang="en-US" sz="2400" b="1" dirty="0">
              <a:solidFill>
                <a:schemeClr val="accent6">
                  <a:lumMod val="50000"/>
                </a:schemeClr>
              </a:solidFill>
            </a:endParaRPr>
          </a:p>
          <a:p>
            <a:pPr marL="0" indent="0">
              <a:buNone/>
            </a:pPr>
            <a:r>
              <a:rPr lang="en-US" sz="2400" b="1" dirty="0" smtClean="0">
                <a:solidFill>
                  <a:schemeClr val="accent6">
                    <a:lumMod val="50000"/>
                  </a:schemeClr>
                </a:solidFill>
              </a:rPr>
              <a:t>			</a:t>
            </a:r>
          </a:p>
          <a:p>
            <a:r>
              <a:rPr lang="en-US" sz="2400" b="1" dirty="0" smtClean="0">
                <a:solidFill>
                  <a:schemeClr val="accent6">
                    <a:lumMod val="50000"/>
                  </a:schemeClr>
                </a:solidFill>
              </a:rPr>
              <a:t>Email: 	</a:t>
            </a:r>
            <a:r>
              <a:rPr lang="en-US" sz="2400" b="1" dirty="0" smtClean="0">
                <a:solidFill>
                  <a:schemeClr val="accent6">
                    <a:lumMod val="50000"/>
                  </a:schemeClr>
                </a:solidFill>
                <a:hlinkClick r:id="rId3"/>
              </a:rPr>
              <a:t>lucas.jellema@amis.nl</a:t>
            </a:r>
            <a:r>
              <a:rPr lang="en-US" sz="2400" b="1" dirty="0" smtClean="0">
                <a:solidFill>
                  <a:schemeClr val="accent6">
                    <a:lumMod val="50000"/>
                  </a:schemeClr>
                </a:solidFill>
              </a:rPr>
              <a:t/>
            </a:r>
            <a:br>
              <a:rPr lang="en-US" sz="2400" b="1" dirty="0" smtClean="0">
                <a:solidFill>
                  <a:schemeClr val="accent6">
                    <a:lumMod val="50000"/>
                  </a:schemeClr>
                </a:solidFill>
              </a:rPr>
            </a:br>
            <a:endParaRPr lang="en-US" sz="2400" b="1" dirty="0" smtClean="0">
              <a:solidFill>
                <a:schemeClr val="accent6">
                  <a:lumMod val="50000"/>
                </a:schemeClr>
              </a:solidFill>
            </a:endParaRPr>
          </a:p>
          <a:p>
            <a:r>
              <a:rPr lang="en-US" sz="2400" b="1" dirty="0" smtClean="0">
                <a:solidFill>
                  <a:schemeClr val="accent6">
                    <a:lumMod val="50000"/>
                  </a:schemeClr>
                </a:solidFill>
              </a:rPr>
              <a:t>         : 	</a:t>
            </a:r>
            <a:r>
              <a:rPr lang="en-US" sz="2400" b="1" dirty="0" err="1" smtClean="0">
                <a:solidFill>
                  <a:schemeClr val="accent6">
                    <a:lumMod val="50000"/>
                  </a:schemeClr>
                </a:solidFill>
              </a:rPr>
              <a:t>lucasjellema</a:t>
            </a:r>
            <a:endParaRPr lang="en-US" sz="2400" b="1" dirty="0" smtClean="0">
              <a:solidFill>
                <a:schemeClr val="accent6">
                  <a:lumMod val="50000"/>
                </a:schemeClr>
              </a:solidFill>
            </a:endParaRPr>
          </a:p>
          <a:p>
            <a:endParaRPr lang="en-US" sz="2400" b="1" dirty="0">
              <a:solidFill>
                <a:schemeClr val="accent6">
                  <a:lumMod val="50000"/>
                </a:schemeClr>
              </a:solidFill>
            </a:endParaRPr>
          </a:p>
          <a:p>
            <a:r>
              <a:rPr lang="en-US" sz="2400" b="1" dirty="0" smtClean="0">
                <a:solidFill>
                  <a:schemeClr val="accent6">
                    <a:lumMod val="50000"/>
                  </a:schemeClr>
                </a:solidFill>
              </a:rPr>
              <a:t>         : 	</a:t>
            </a:r>
            <a:r>
              <a:rPr lang="en-US" sz="2400" b="1" dirty="0" err="1" smtClean="0">
                <a:solidFill>
                  <a:schemeClr val="accent6">
                    <a:lumMod val="50000"/>
                  </a:schemeClr>
                </a:solidFill>
              </a:rPr>
              <a:t>lucas-jellema</a:t>
            </a:r>
            <a:r>
              <a:rPr lang="en-US" sz="2400" b="1" dirty="0" smtClean="0">
                <a:solidFill>
                  <a:schemeClr val="accent6">
                    <a:lumMod val="50000"/>
                  </a:schemeClr>
                </a:solidFill>
              </a:rPr>
              <a:t/>
            </a:r>
            <a:br>
              <a:rPr lang="en-US" sz="2400" b="1" dirty="0" smtClean="0">
                <a:solidFill>
                  <a:schemeClr val="accent6">
                    <a:lumMod val="50000"/>
                  </a:schemeClr>
                </a:solidFill>
              </a:rPr>
            </a:br>
            <a:endParaRPr lang="en-US" sz="2400" b="1" dirty="0" smtClean="0">
              <a:solidFill>
                <a:schemeClr val="accent6">
                  <a:lumMod val="50000"/>
                </a:schemeClr>
              </a:solidFill>
            </a:endParaRPr>
          </a:p>
          <a:p>
            <a:r>
              <a:rPr lang="en-US" sz="2400" b="1" dirty="0" smtClean="0">
                <a:solidFill>
                  <a:schemeClr val="accent6">
                    <a:lumMod val="50000"/>
                  </a:schemeClr>
                </a:solidFill>
              </a:rPr>
              <a:t>          : </a:t>
            </a:r>
            <a:r>
              <a:rPr lang="en-US" sz="2400" b="1" dirty="0" smtClean="0">
                <a:solidFill>
                  <a:schemeClr val="accent6">
                    <a:lumMod val="50000"/>
                  </a:schemeClr>
                </a:solidFill>
                <a:hlinkClick r:id="rId4"/>
              </a:rPr>
              <a:t>www.amis.nl</a:t>
            </a:r>
            <a:r>
              <a:rPr lang="en-US" sz="2400" b="1" dirty="0" smtClean="0">
                <a:solidFill>
                  <a:schemeClr val="accent6">
                    <a:lumMod val="50000"/>
                  </a:schemeClr>
                </a:solidFill>
              </a:rPr>
              <a:t>, </a:t>
            </a:r>
            <a:r>
              <a:rPr lang="en-US" sz="2400" b="1" dirty="0" smtClean="0">
                <a:solidFill>
                  <a:schemeClr val="accent6">
                    <a:lumMod val="50000"/>
                  </a:schemeClr>
                </a:solidFill>
                <a:hlinkClick r:id="rId5"/>
              </a:rPr>
              <a:t>info@amis.nl</a:t>
            </a:r>
            <a:r>
              <a:rPr lang="en-US" sz="2400" b="1" dirty="0" smtClean="0">
                <a:solidFill>
                  <a:schemeClr val="accent6">
                    <a:lumMod val="50000"/>
                  </a:schemeClr>
                </a:solidFill>
              </a:rPr>
              <a:t/>
            </a:r>
            <a:br>
              <a:rPr lang="en-US" sz="2400" b="1" dirty="0" smtClean="0">
                <a:solidFill>
                  <a:schemeClr val="accent6">
                    <a:lumMod val="50000"/>
                  </a:schemeClr>
                </a:solidFill>
              </a:rPr>
            </a:br>
            <a:r>
              <a:rPr lang="en-US" sz="2400" b="1" dirty="0" smtClean="0">
                <a:solidFill>
                  <a:schemeClr val="accent6">
                    <a:lumMod val="50000"/>
                  </a:schemeClr>
                </a:solidFill>
              </a:rPr>
              <a:t>			+31 306016000</a:t>
            </a:r>
            <a:br>
              <a:rPr lang="en-US" sz="2400" b="1" dirty="0" smtClean="0">
                <a:solidFill>
                  <a:schemeClr val="accent6">
                    <a:lumMod val="50000"/>
                  </a:schemeClr>
                </a:solidFill>
              </a:rPr>
            </a:br>
            <a:r>
              <a:rPr lang="en-US" sz="2400" b="1" dirty="0" smtClean="0">
                <a:solidFill>
                  <a:schemeClr val="accent6">
                    <a:lumMod val="50000"/>
                  </a:schemeClr>
                </a:solidFill>
              </a:rPr>
              <a:t>          	</a:t>
            </a:r>
            <a:r>
              <a:rPr lang="en-US" sz="2400" b="1" dirty="0" err="1" smtClean="0">
                <a:solidFill>
                  <a:schemeClr val="accent6">
                    <a:lumMod val="50000"/>
                  </a:schemeClr>
                </a:solidFill>
              </a:rPr>
              <a:t>Edisonbaan</a:t>
            </a:r>
            <a:r>
              <a:rPr lang="en-US" sz="2400" b="1" dirty="0" smtClean="0">
                <a:solidFill>
                  <a:schemeClr val="accent6">
                    <a:lumMod val="50000"/>
                  </a:schemeClr>
                </a:solidFill>
              </a:rPr>
              <a:t> 15, </a:t>
            </a:r>
            <a:br>
              <a:rPr lang="en-US" sz="2400" b="1" dirty="0" smtClean="0">
                <a:solidFill>
                  <a:schemeClr val="accent6">
                    <a:lumMod val="50000"/>
                  </a:schemeClr>
                </a:solidFill>
              </a:rPr>
            </a:br>
            <a:r>
              <a:rPr lang="en-US" sz="2400" b="1" dirty="0" smtClean="0">
                <a:solidFill>
                  <a:schemeClr val="accent6">
                    <a:lumMod val="50000"/>
                  </a:schemeClr>
                </a:solidFill>
              </a:rPr>
              <a:t>			</a:t>
            </a:r>
            <a:r>
              <a:rPr lang="en-US" sz="2400" b="1" dirty="0" err="1" smtClean="0">
                <a:solidFill>
                  <a:schemeClr val="accent6">
                    <a:lumMod val="50000"/>
                  </a:schemeClr>
                </a:solidFill>
              </a:rPr>
              <a:t>Nieuwegein</a:t>
            </a:r>
            <a:r>
              <a:rPr lang="en-US" sz="2400" b="1" dirty="0" smtClean="0">
                <a:solidFill>
                  <a:schemeClr val="accent6">
                    <a:lumMod val="50000"/>
                  </a:schemeClr>
                </a:solidFill>
              </a:rPr>
              <a:t/>
            </a:r>
            <a:br>
              <a:rPr lang="en-US" sz="2400" b="1" dirty="0" smtClean="0">
                <a:solidFill>
                  <a:schemeClr val="accent6">
                    <a:lumMod val="50000"/>
                  </a:schemeClr>
                </a:solidFill>
              </a:rPr>
            </a:br>
            <a:r>
              <a:rPr lang="en-US" sz="2400" b="1" dirty="0" smtClean="0">
                <a:solidFill>
                  <a:schemeClr val="accent6">
                    <a:lumMod val="50000"/>
                  </a:schemeClr>
                </a:solidFill>
              </a:rPr>
              <a:t>				</a:t>
            </a:r>
          </a:p>
          <a:p>
            <a:endParaRPr lang="en-US" sz="2400" b="1" dirty="0">
              <a:solidFill>
                <a:schemeClr val="accent6">
                  <a:lumMod val="50000"/>
                </a:schemeClr>
              </a:solidFill>
            </a:endParaRPr>
          </a:p>
        </p:txBody>
      </p:sp>
      <p:pic>
        <p:nvPicPr>
          <p:cNvPr id="5" name="Picture 2"/>
          <p:cNvPicPr>
            <a:picLocks noChangeAspect="1" noChangeArrowheads="1"/>
          </p:cNvPicPr>
          <p:nvPr/>
        </p:nvPicPr>
        <p:blipFill>
          <a:blip r:embed="rId6" cstate="print"/>
          <a:srcRect/>
          <a:stretch>
            <a:fillRect/>
          </a:stretch>
        </p:blipFill>
        <p:spPr bwMode="auto">
          <a:xfrm>
            <a:off x="919104" y="6315348"/>
            <a:ext cx="526836" cy="526836"/>
          </a:xfrm>
          <a:prstGeom prst="rect">
            <a:avLst/>
          </a:prstGeom>
          <a:noFill/>
          <a:ln w="9525">
            <a:noFill/>
            <a:miter lim="800000"/>
            <a:headEnd/>
            <a:tailEnd/>
          </a:ln>
        </p:spPr>
      </p:pic>
      <p:pic>
        <p:nvPicPr>
          <p:cNvPr id="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4353" y="8155706"/>
            <a:ext cx="914401" cy="319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8" descr="Image result for linked in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4352" y="7251451"/>
            <a:ext cx="541587" cy="54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3782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664" y="356730"/>
            <a:ext cx="14955520" cy="1885245"/>
          </a:xfrm>
          <a:noFill/>
          <a:ln>
            <a:noFill/>
          </a:ln>
          <a:effectLst/>
        </p:spPr>
        <p:txBody>
          <a:bodyPr vert="horz" wrap="square" lIns="0" tIns="0" rIns="0" bIns="0" numCol="1" rtlCol="0" anchor="ctr" anchorCtr="0" compatLnSpc="1">
            <a:prstTxWarp prst="textNoShape">
              <a:avLst/>
            </a:prstTxWarp>
            <a:normAutofit/>
          </a:bodyPr>
          <a:lstStyle/>
          <a:p>
            <a:pPr defTabSz="776663" fontAlgn="base" hangingPunct="0">
              <a:spcAft>
                <a:spcPct val="0"/>
              </a:spcAft>
            </a:pPr>
            <a:r>
              <a:rPr lang="fr-FR" sz="10240" dirty="0">
                <a:solidFill>
                  <a:schemeClr val="accent4">
                    <a:lumMod val="75000"/>
                  </a:schemeClr>
                </a:solidFill>
                <a:latin typeface="Trebuchet MS Bold" charset="0"/>
                <a:cs typeface="Trebuchet MS Bold" charset="0"/>
              </a:rPr>
              <a:t> </a:t>
            </a:r>
            <a:r>
              <a:rPr lang="fr-FR" sz="5400" dirty="0" err="1"/>
              <a:t>References</a:t>
            </a:r>
            <a:endParaRPr lang="fr-FR" sz="5400" dirty="0"/>
          </a:p>
        </p:txBody>
      </p:sp>
      <p:sp>
        <p:nvSpPr>
          <p:cNvPr id="3" name="Content Placeholder 2"/>
          <p:cNvSpPr>
            <a:spLocks noGrp="1"/>
          </p:cNvSpPr>
          <p:nvPr>
            <p:ph idx="1"/>
          </p:nvPr>
        </p:nvSpPr>
        <p:spPr>
          <a:xfrm>
            <a:off x="2601224" y="2596444"/>
            <a:ext cx="13546667" cy="6188570"/>
          </a:xfrm>
        </p:spPr>
        <p:txBody>
          <a:bodyPr>
            <a:normAutofit/>
          </a:bodyPr>
          <a:lstStyle/>
          <a:p>
            <a:r>
              <a:rPr lang="nl-NL" dirty="0" smtClean="0"/>
              <a:t>AI Adventures (Google) </a:t>
            </a:r>
            <a:r>
              <a:rPr lang="nl-NL" dirty="0" smtClean="0">
                <a:hlinkClick r:id="rId2"/>
              </a:rPr>
              <a:t>https</a:t>
            </a:r>
            <a:r>
              <a:rPr lang="nl-NL" dirty="0">
                <a:hlinkClick r:id="rId2"/>
              </a:rPr>
              <a:t>://</a:t>
            </a:r>
            <a:r>
              <a:rPr lang="nl-NL" dirty="0" smtClean="0">
                <a:hlinkClick r:id="rId2"/>
              </a:rPr>
              <a:t>www.youtube.com/watch?v=RJudqel8DVA</a:t>
            </a:r>
            <a:endParaRPr lang="nl-NL" dirty="0"/>
          </a:p>
          <a:p>
            <a:r>
              <a:rPr lang="en-US" dirty="0"/>
              <a:t>Twitch TV</a:t>
            </a:r>
            <a:br>
              <a:rPr lang="en-US" dirty="0"/>
            </a:br>
            <a:r>
              <a:rPr lang="en-US" dirty="0">
                <a:hlinkClick r:id="rId3"/>
              </a:rPr>
              <a:t>https://</a:t>
            </a:r>
            <a:r>
              <a:rPr lang="en-US" dirty="0" smtClean="0">
                <a:hlinkClick r:id="rId3"/>
              </a:rPr>
              <a:t>www.twitch.tv/videos/179940629</a:t>
            </a:r>
            <a:r>
              <a:rPr lang="en-US" dirty="0" smtClean="0"/>
              <a:t> </a:t>
            </a:r>
            <a:br>
              <a:rPr lang="en-US" dirty="0" smtClean="0"/>
            </a:br>
            <a:r>
              <a:rPr lang="en-US" dirty="0" smtClean="0"/>
              <a:t>and sources </a:t>
            </a:r>
            <a:r>
              <a:rPr lang="en-US" dirty="0"/>
              <a:t>on GitHub: </a:t>
            </a:r>
            <a:br>
              <a:rPr lang="en-US" dirty="0"/>
            </a:br>
            <a:r>
              <a:rPr lang="en-US" dirty="0">
                <a:hlinkClick r:id="rId4"/>
              </a:rPr>
              <a:t>https://</a:t>
            </a:r>
            <a:r>
              <a:rPr lang="en-US" dirty="0" smtClean="0">
                <a:hlinkClick r:id="rId4"/>
              </a:rPr>
              <a:t>github.com/sunilmallya/dl-twitch-series</a:t>
            </a:r>
            <a:r>
              <a:rPr lang="en-US" dirty="0" smtClean="0"/>
              <a:t> </a:t>
            </a:r>
          </a:p>
          <a:p>
            <a:r>
              <a:rPr lang="en-US" dirty="0" smtClean="0"/>
              <a:t>Tensor Flow &amp; Deep Learning without a PhD (</a:t>
            </a:r>
            <a:r>
              <a:rPr lang="en-US" dirty="0" err="1" smtClean="0"/>
              <a:t>Devoxx</a:t>
            </a:r>
            <a:r>
              <a:rPr lang="en-US" dirty="0"/>
              <a:t>)</a:t>
            </a:r>
            <a:br>
              <a:rPr lang="en-US" dirty="0"/>
            </a:br>
            <a:r>
              <a:rPr lang="en-US" dirty="0">
                <a:hlinkClick r:id="rId5"/>
              </a:rPr>
              <a:t>https://</a:t>
            </a:r>
            <a:r>
              <a:rPr lang="en-US" dirty="0" smtClean="0">
                <a:hlinkClick r:id="rId5"/>
              </a:rPr>
              <a:t>www.youtube.com/watch?v=vq2nnJ4g6N0</a:t>
            </a:r>
            <a:endParaRPr lang="en-US" dirty="0" smtClean="0"/>
          </a:p>
          <a:p>
            <a:r>
              <a:rPr lang="en-US" dirty="0" err="1" smtClean="0"/>
              <a:t>KataKoda</a:t>
            </a:r>
            <a:r>
              <a:rPr lang="en-US" dirty="0" smtClean="0"/>
              <a:t> Browser Based Runtime for </a:t>
            </a:r>
            <a:r>
              <a:rPr lang="en-US" dirty="0" err="1" smtClean="0"/>
              <a:t>TensorFlow</a:t>
            </a:r>
            <a:r>
              <a:rPr lang="en-US" dirty="0"/>
              <a:t/>
            </a:r>
            <a:br>
              <a:rPr lang="en-US" dirty="0"/>
            </a:br>
            <a:r>
              <a:rPr lang="en-US" dirty="0">
                <a:hlinkClick r:id="rId6"/>
              </a:rPr>
              <a:t>https://</a:t>
            </a:r>
            <a:r>
              <a:rPr lang="en-US" dirty="0" smtClean="0">
                <a:hlinkClick r:id="rId6"/>
              </a:rPr>
              <a:t>www.katacoda.com/courses/tensorflow</a:t>
            </a:r>
            <a:r>
              <a:rPr lang="en-US" dirty="0" smtClean="0"/>
              <a:t>  </a:t>
            </a:r>
          </a:p>
          <a:p>
            <a:r>
              <a:rPr lang="en-US" dirty="0" smtClean="0"/>
              <a:t>And many more</a:t>
            </a:r>
            <a:endParaRPr lang="nl-NL" dirty="0" smtClean="0"/>
          </a:p>
          <a:p>
            <a:endParaRPr lang="nl-NL" dirty="0"/>
          </a:p>
          <a:p>
            <a:pPr marL="0" indent="0">
              <a:buNone/>
            </a:pPr>
            <a:endParaRPr lang="nl-NL" dirty="0"/>
          </a:p>
          <a:p>
            <a:pPr marL="0" indent="0">
              <a:buNone/>
            </a:pPr>
            <a:endParaRPr lang="en-US" dirty="0"/>
          </a:p>
        </p:txBody>
      </p:sp>
      <p:sp>
        <p:nvSpPr>
          <p:cNvPr id="5" name="TextBox 4"/>
          <p:cNvSpPr txBox="1"/>
          <p:nvPr/>
        </p:nvSpPr>
        <p:spPr>
          <a:xfrm>
            <a:off x="406665" y="8921921"/>
            <a:ext cx="12175066" cy="792653"/>
          </a:xfrm>
          <a:prstGeom prst="rect">
            <a:avLst/>
          </a:prstGeom>
          <a:noFill/>
        </p:spPr>
        <p:txBody>
          <a:bodyPr wrap="square" rtlCol="0">
            <a:spAutoFit/>
          </a:bodyPr>
          <a:lstStyle/>
          <a:p>
            <a:r>
              <a:rPr lang="fr-FR" sz="4551" dirty="0">
                <a:solidFill>
                  <a:schemeClr val="bg1"/>
                </a:solidFill>
                <a:latin typeface="Trebuchet MS Bold" charset="0"/>
                <a:ea typeface="+mj-ea"/>
                <a:cs typeface="Trebuchet MS Bold" charset="0"/>
              </a:rPr>
              <a:t>#</a:t>
            </a:r>
            <a:r>
              <a:rPr lang="fr-FR" sz="4551" dirty="0" err="1">
                <a:solidFill>
                  <a:schemeClr val="bg1"/>
                </a:solidFill>
                <a:latin typeface="Trebuchet MS Bold" charset="0"/>
                <a:ea typeface="+mj-ea"/>
                <a:cs typeface="Trebuchet MS Bold" charset="0"/>
              </a:rPr>
              <a:t>DevoxxMA</a:t>
            </a:r>
            <a:endParaRPr lang="fr-FR" sz="4551" dirty="0">
              <a:solidFill>
                <a:schemeClr val="bg1"/>
              </a:solidFill>
              <a:latin typeface="Trebuchet MS Bold" charset="0"/>
              <a:ea typeface="+mj-ea"/>
              <a:cs typeface="Trebuchet MS Bold" charset="0"/>
            </a:endParaRPr>
          </a:p>
        </p:txBody>
      </p:sp>
      <p:pic>
        <p:nvPicPr>
          <p:cNvPr id="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258089" y="-28858"/>
            <a:ext cx="3934657" cy="2625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92346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3" name="Picture 2"/>
          <p:cNvPicPr>
            <a:picLocks noChangeAspect="1"/>
          </p:cNvPicPr>
          <p:nvPr/>
        </p:nvPicPr>
        <p:blipFill>
          <a:blip r:embed="rId2"/>
          <a:stretch>
            <a:fillRect/>
          </a:stretch>
        </p:blipFill>
        <p:spPr>
          <a:xfrm>
            <a:off x="3132102" y="3205128"/>
            <a:ext cx="9281964" cy="6157494"/>
          </a:xfrm>
          <a:prstGeom prst="rect">
            <a:avLst/>
          </a:prstGeom>
        </p:spPr>
      </p:pic>
      <p:pic>
        <p:nvPicPr>
          <p:cNvPr id="4" name="Picture 3"/>
          <p:cNvPicPr>
            <a:picLocks noChangeAspect="1"/>
          </p:cNvPicPr>
          <p:nvPr/>
        </p:nvPicPr>
        <p:blipFill>
          <a:blip r:embed="rId3"/>
          <a:stretch>
            <a:fillRect/>
          </a:stretch>
        </p:blipFill>
        <p:spPr>
          <a:xfrm>
            <a:off x="218210" y="144885"/>
            <a:ext cx="7879763" cy="2743438"/>
          </a:xfrm>
          <a:prstGeom prst="rect">
            <a:avLst/>
          </a:prstGeom>
        </p:spPr>
      </p:pic>
      <p:pic>
        <p:nvPicPr>
          <p:cNvPr id="1026" name="Picture 2" descr="Image result for amazon reinv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8631" y="843460"/>
            <a:ext cx="5238750" cy="2676525"/>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2801476" y="3586898"/>
            <a:ext cx="4873488" cy="1944472"/>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p:cNvSpPr/>
          <p:nvPr/>
        </p:nvSpPr>
        <p:spPr>
          <a:xfrm>
            <a:off x="7674964" y="5848175"/>
            <a:ext cx="4873488" cy="1944472"/>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p:cNvSpPr/>
          <p:nvPr/>
        </p:nvSpPr>
        <p:spPr>
          <a:xfrm>
            <a:off x="7773084" y="3586898"/>
            <a:ext cx="4873488" cy="1944472"/>
          </a:xfrm>
          <a:prstGeom prst="ellipse">
            <a:avLst/>
          </a:prstGeom>
          <a:solidFill>
            <a:schemeClr val="accent4">
              <a:alpha val="2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p:cNvSpPr/>
          <p:nvPr/>
        </p:nvSpPr>
        <p:spPr>
          <a:xfrm>
            <a:off x="2801476" y="5848175"/>
            <a:ext cx="4873488" cy="1944472"/>
          </a:xfrm>
          <a:prstGeom prst="ellipse">
            <a:avLst/>
          </a:prstGeom>
          <a:solidFill>
            <a:schemeClr val="accent4">
              <a:alpha val="2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p:cNvSpPr/>
          <p:nvPr/>
        </p:nvSpPr>
        <p:spPr>
          <a:xfrm>
            <a:off x="2917729" y="7734955"/>
            <a:ext cx="4873488" cy="1944472"/>
          </a:xfrm>
          <a:prstGeom prst="ellipse">
            <a:avLst/>
          </a:prstGeom>
          <a:solidFill>
            <a:schemeClr val="accent4">
              <a:alpha val="2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p:cNvSpPr/>
          <p:nvPr/>
        </p:nvSpPr>
        <p:spPr>
          <a:xfrm>
            <a:off x="7754951" y="7809128"/>
            <a:ext cx="4873488" cy="1944472"/>
          </a:xfrm>
          <a:prstGeom prst="ellipse">
            <a:avLst/>
          </a:prstGeom>
          <a:solidFill>
            <a:schemeClr val="accent4">
              <a:alpha val="2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3838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Agenda</a:t>
            </a:r>
            <a:endParaRPr lang="en-US" dirty="0"/>
          </a:p>
        </p:txBody>
      </p:sp>
      <p:sp>
        <p:nvSpPr>
          <p:cNvPr id="3" name="Text Placeholder 2"/>
          <p:cNvSpPr>
            <a:spLocks noGrp="1"/>
          </p:cNvSpPr>
          <p:nvPr>
            <p:ph type="body" sz="quarter" idx="10"/>
          </p:nvPr>
        </p:nvSpPr>
        <p:spPr>
          <a:xfrm>
            <a:off x="1917701" y="2603501"/>
            <a:ext cx="13200379" cy="5727700"/>
          </a:xfrm>
        </p:spPr>
        <p:txBody>
          <a:bodyPr>
            <a:normAutofit/>
          </a:bodyPr>
          <a:lstStyle/>
          <a:p>
            <a:r>
              <a:rPr lang="nl-NL" dirty="0" err="1" smtClean="0"/>
              <a:t>What</a:t>
            </a:r>
            <a:r>
              <a:rPr lang="nl-NL" dirty="0" smtClean="0"/>
              <a:t> is Machine Learning? </a:t>
            </a:r>
          </a:p>
          <a:p>
            <a:r>
              <a:rPr lang="nl-NL" dirty="0" err="1" smtClean="0"/>
              <a:t>Why</a:t>
            </a:r>
            <a:r>
              <a:rPr lang="nl-NL" dirty="0" smtClean="0"/>
              <a:t> </a:t>
            </a:r>
            <a:r>
              <a:rPr lang="nl-NL" dirty="0" err="1" smtClean="0"/>
              <a:t>could</a:t>
            </a:r>
            <a:r>
              <a:rPr lang="nl-NL" dirty="0" smtClean="0"/>
              <a:t> </a:t>
            </a:r>
            <a:r>
              <a:rPr lang="nl-NL" dirty="0" err="1" smtClean="0"/>
              <a:t>it</a:t>
            </a:r>
            <a:r>
              <a:rPr lang="nl-NL" dirty="0" smtClean="0"/>
              <a:t> </a:t>
            </a:r>
            <a:r>
              <a:rPr lang="nl-NL" dirty="0" err="1" smtClean="0"/>
              <a:t>be</a:t>
            </a:r>
            <a:r>
              <a:rPr lang="nl-NL" dirty="0" smtClean="0"/>
              <a:t> relevant [</a:t>
            </a:r>
            <a:r>
              <a:rPr lang="nl-NL" dirty="0" err="1" smtClean="0"/>
              <a:t>to</a:t>
            </a:r>
            <a:r>
              <a:rPr lang="nl-NL" dirty="0" smtClean="0"/>
              <a:t> </a:t>
            </a:r>
            <a:r>
              <a:rPr lang="nl-NL" dirty="0" err="1" smtClean="0"/>
              <a:t>you</a:t>
            </a:r>
            <a:r>
              <a:rPr lang="nl-NL" dirty="0" smtClean="0"/>
              <a:t>]?</a:t>
            </a:r>
          </a:p>
          <a:p>
            <a:r>
              <a:rPr lang="nl-NL" dirty="0" err="1" smtClean="0"/>
              <a:t>What</a:t>
            </a:r>
            <a:r>
              <a:rPr lang="nl-NL" dirty="0" smtClean="0"/>
              <a:t> does </a:t>
            </a:r>
            <a:r>
              <a:rPr lang="nl-NL" dirty="0" err="1" smtClean="0"/>
              <a:t>it</a:t>
            </a:r>
            <a:r>
              <a:rPr lang="nl-NL" dirty="0" smtClean="0"/>
              <a:t> </a:t>
            </a:r>
            <a:r>
              <a:rPr lang="nl-NL" dirty="0" err="1" smtClean="0"/>
              <a:t>entail</a:t>
            </a:r>
            <a:r>
              <a:rPr lang="nl-NL" dirty="0" smtClean="0"/>
              <a:t>?</a:t>
            </a:r>
          </a:p>
          <a:p>
            <a:r>
              <a:rPr lang="nl-NL" dirty="0" err="1" smtClean="0"/>
              <a:t>With</a:t>
            </a:r>
            <a:r>
              <a:rPr lang="nl-NL" dirty="0" smtClean="0"/>
              <a:t> </a:t>
            </a:r>
            <a:r>
              <a:rPr lang="nl-NL" dirty="0" err="1" smtClean="0"/>
              <a:t>which</a:t>
            </a:r>
            <a:r>
              <a:rPr lang="nl-NL" dirty="0" smtClean="0"/>
              <a:t> </a:t>
            </a:r>
            <a:r>
              <a:rPr lang="nl-NL" dirty="0" err="1" smtClean="0"/>
              <a:t>algorithms</a:t>
            </a:r>
            <a:r>
              <a:rPr lang="nl-NL" dirty="0" smtClean="0"/>
              <a:t>, tools </a:t>
            </a:r>
            <a:r>
              <a:rPr lang="nl-NL" dirty="0" err="1" smtClean="0"/>
              <a:t>and</a:t>
            </a:r>
            <a:r>
              <a:rPr lang="nl-NL" dirty="0" smtClean="0"/>
              <a:t> </a:t>
            </a:r>
            <a:r>
              <a:rPr lang="nl-NL" dirty="0" err="1" smtClean="0"/>
              <a:t>technologies</a:t>
            </a:r>
            <a:r>
              <a:rPr lang="nl-NL" dirty="0" smtClean="0"/>
              <a:t>?</a:t>
            </a:r>
          </a:p>
          <a:p>
            <a:r>
              <a:rPr lang="nl-NL" dirty="0" smtClean="0"/>
              <a:t>Oracle </a:t>
            </a:r>
            <a:r>
              <a:rPr lang="nl-NL" dirty="0" err="1" smtClean="0"/>
              <a:t>and</a:t>
            </a:r>
            <a:r>
              <a:rPr lang="nl-NL" dirty="0" smtClean="0"/>
              <a:t> Machine Learning?</a:t>
            </a:r>
          </a:p>
          <a:p>
            <a:r>
              <a:rPr lang="nl-NL" dirty="0"/>
              <a:t>How do </a:t>
            </a:r>
            <a:r>
              <a:rPr lang="nl-NL" dirty="0" err="1"/>
              <a:t>you</a:t>
            </a:r>
            <a:r>
              <a:rPr lang="nl-NL" dirty="0"/>
              <a:t> </a:t>
            </a:r>
            <a:r>
              <a:rPr lang="nl-NL" dirty="0" err="1"/>
              <a:t>embark</a:t>
            </a:r>
            <a:r>
              <a:rPr lang="nl-NL" dirty="0"/>
              <a:t> on Machine Learning?</a:t>
            </a:r>
          </a:p>
          <a:p>
            <a:endParaRPr lang="nl-NL" dirty="0" smtClean="0"/>
          </a:p>
          <a:p>
            <a:pPr marL="0" indent="0">
              <a:buNone/>
            </a:pPr>
            <a:endParaRPr lang="nl-NL" dirty="0" smtClean="0"/>
          </a:p>
          <a:p>
            <a:pPr marL="0" indent="0">
              <a:buNone/>
            </a:pPr>
            <a:endParaRPr lang="en-US" dirty="0"/>
          </a:p>
        </p:txBody>
      </p:sp>
      <p:pic>
        <p:nvPicPr>
          <p:cNvPr id="4" name="Picture 2"/>
          <p:cNvPicPr>
            <a:picLocks noChangeAspect="1" noChangeArrowheads="1"/>
          </p:cNvPicPr>
          <p:nvPr/>
        </p:nvPicPr>
        <p:blipFill>
          <a:blip r:embed="rId2">
            <a:clrChange>
              <a:clrFrom>
                <a:srgbClr val="EBEBEB"/>
              </a:clrFrom>
              <a:clrTo>
                <a:srgbClr val="EBEBEB">
                  <a:alpha val="0"/>
                </a:srgbClr>
              </a:clrTo>
            </a:clrChange>
            <a:extLst>
              <a:ext uri="{28A0092B-C50C-407E-A947-70E740481C1C}">
                <a14:useLocalDpi xmlns:a14="http://schemas.microsoft.com/office/drawing/2010/main" val="0"/>
              </a:ext>
            </a:extLst>
          </a:blip>
          <a:srcRect/>
          <a:stretch>
            <a:fillRect/>
          </a:stretch>
        </p:blipFill>
        <p:spPr bwMode="auto">
          <a:xfrm>
            <a:off x="13911580" y="702580"/>
            <a:ext cx="2987675" cy="344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11427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smtClean="0"/>
              <a:t>Learning</a:t>
            </a:r>
            <a:endParaRPr lang="en-US" dirty="0"/>
          </a:p>
        </p:txBody>
      </p:sp>
      <p:sp>
        <p:nvSpPr>
          <p:cNvPr id="4" name="Content Placeholder 3"/>
          <p:cNvSpPr>
            <a:spLocks noGrp="1"/>
          </p:cNvSpPr>
          <p:nvPr>
            <p:ph type="body" sz="quarter" idx="10"/>
          </p:nvPr>
        </p:nvSpPr>
        <p:spPr/>
        <p:txBody>
          <a:bodyPr/>
          <a:lstStyle/>
          <a:p>
            <a:r>
              <a:rPr lang="nl-NL" dirty="0" smtClean="0"/>
              <a:t>How do we </a:t>
            </a:r>
            <a:r>
              <a:rPr lang="nl-NL" dirty="0" err="1" smtClean="0"/>
              <a:t>learn</a:t>
            </a:r>
            <a:r>
              <a:rPr lang="nl-NL" dirty="0" smtClean="0"/>
              <a:t>?</a:t>
            </a:r>
          </a:p>
          <a:p>
            <a:pPr lvl="1"/>
            <a:r>
              <a:rPr lang="nl-NL" dirty="0" err="1" smtClean="0"/>
              <a:t>Try</a:t>
            </a:r>
            <a:r>
              <a:rPr lang="nl-NL" dirty="0" smtClean="0"/>
              <a:t> </a:t>
            </a:r>
            <a:r>
              <a:rPr lang="nl-NL" dirty="0" err="1" smtClean="0"/>
              <a:t>something</a:t>
            </a:r>
            <a:r>
              <a:rPr lang="nl-NL" dirty="0" smtClean="0"/>
              <a:t> (</a:t>
            </a:r>
            <a:r>
              <a:rPr lang="nl-NL" dirty="0" err="1" smtClean="0"/>
              <a:t>else</a:t>
            </a:r>
            <a:r>
              <a:rPr lang="nl-NL" dirty="0" smtClean="0"/>
              <a:t>) =&gt; get feedback =&gt; </a:t>
            </a:r>
            <a:r>
              <a:rPr lang="nl-NL" dirty="0" err="1" smtClean="0"/>
              <a:t>learn</a:t>
            </a:r>
            <a:r>
              <a:rPr lang="nl-NL" dirty="0" smtClean="0"/>
              <a:t/>
            </a:r>
            <a:br>
              <a:rPr lang="nl-NL" dirty="0" smtClean="0"/>
            </a:br>
            <a:r>
              <a:rPr lang="nl-NL" dirty="0" smtClean="0"/>
              <a:t/>
            </a:r>
            <a:br>
              <a:rPr lang="nl-NL" dirty="0" smtClean="0"/>
            </a:br>
            <a:endParaRPr lang="nl-NL" dirty="0" smtClean="0"/>
          </a:p>
          <a:p>
            <a:r>
              <a:rPr lang="nl-NL" dirty="0" err="1" smtClean="0"/>
              <a:t>Eventually</a:t>
            </a:r>
            <a:r>
              <a:rPr lang="nl-NL" dirty="0" smtClean="0"/>
              <a:t>:</a:t>
            </a:r>
          </a:p>
          <a:p>
            <a:pPr lvl="1"/>
            <a:r>
              <a:rPr lang="nl-NL" dirty="0" smtClean="0"/>
              <a:t>We get </a:t>
            </a:r>
            <a:r>
              <a:rPr lang="nl-NL" dirty="0" err="1" smtClean="0"/>
              <a:t>it</a:t>
            </a:r>
            <a:r>
              <a:rPr lang="nl-NL" dirty="0" smtClean="0"/>
              <a:t> (</a:t>
            </a:r>
            <a:r>
              <a:rPr lang="nl-NL" i="1" dirty="0" err="1" smtClean="0"/>
              <a:t>understanding</a:t>
            </a:r>
            <a:r>
              <a:rPr lang="nl-NL" dirty="0" smtClean="0"/>
              <a:t>) </a:t>
            </a:r>
            <a:r>
              <a:rPr lang="nl-NL" dirty="0" err="1" smtClean="0"/>
              <a:t>so</a:t>
            </a:r>
            <a:r>
              <a:rPr lang="nl-NL" dirty="0" smtClean="0"/>
              <a:t> we </a:t>
            </a:r>
            <a:r>
              <a:rPr lang="nl-NL" dirty="0" err="1" smtClean="0"/>
              <a:t>can</a:t>
            </a:r>
            <a:r>
              <a:rPr lang="nl-NL" dirty="0" smtClean="0"/>
              <a:t> </a:t>
            </a:r>
            <a:r>
              <a:rPr lang="nl-NL" dirty="0" err="1" smtClean="0"/>
              <a:t>predict</a:t>
            </a:r>
            <a:r>
              <a:rPr lang="nl-NL" dirty="0" smtClean="0"/>
              <a:t> </a:t>
            </a:r>
            <a:r>
              <a:rPr lang="nl-NL" dirty="0" err="1" smtClean="0"/>
              <a:t>the</a:t>
            </a:r>
            <a:r>
              <a:rPr lang="nl-NL" dirty="0" smtClean="0"/>
              <a:t> </a:t>
            </a:r>
            <a:r>
              <a:rPr lang="nl-NL" dirty="0" err="1" smtClean="0"/>
              <a:t>outcome</a:t>
            </a:r>
            <a:r>
              <a:rPr lang="nl-NL" dirty="0" smtClean="0"/>
              <a:t/>
            </a:r>
            <a:br>
              <a:rPr lang="nl-NL" dirty="0" smtClean="0"/>
            </a:br>
            <a:r>
              <a:rPr lang="nl-NL" dirty="0" smtClean="0"/>
              <a:t>of a </a:t>
            </a:r>
            <a:r>
              <a:rPr lang="nl-NL" dirty="0" err="1" smtClean="0"/>
              <a:t>certain</a:t>
            </a:r>
            <a:r>
              <a:rPr lang="nl-NL" dirty="0" smtClean="0"/>
              <a:t> action in a new </a:t>
            </a:r>
            <a:r>
              <a:rPr lang="nl-NL" dirty="0" err="1" smtClean="0"/>
              <a:t>situation</a:t>
            </a:r>
            <a:endParaRPr lang="nl-NL" dirty="0" smtClean="0"/>
          </a:p>
          <a:p>
            <a:pPr lvl="1"/>
            <a:r>
              <a:rPr lang="nl-NL" dirty="0" smtClean="0"/>
              <a:t>Or we have </a:t>
            </a:r>
            <a:r>
              <a:rPr lang="nl-NL" dirty="0" err="1" smtClean="0"/>
              <a:t>experienced</a:t>
            </a:r>
            <a:r>
              <a:rPr lang="nl-NL" dirty="0" smtClean="0"/>
              <a:t> </a:t>
            </a:r>
            <a:r>
              <a:rPr lang="nl-NL" dirty="0" err="1" smtClean="0"/>
              <a:t>enough</a:t>
            </a:r>
            <a:r>
              <a:rPr lang="nl-NL" dirty="0" smtClean="0"/>
              <a:t> </a:t>
            </a:r>
            <a:r>
              <a:rPr lang="nl-NL" dirty="0" err="1" smtClean="0"/>
              <a:t>situations</a:t>
            </a:r>
            <a:r>
              <a:rPr lang="nl-NL" dirty="0" smtClean="0"/>
              <a:t> </a:t>
            </a:r>
            <a:r>
              <a:rPr lang="nl-NL" dirty="0" err="1" smtClean="0"/>
              <a:t>to</a:t>
            </a:r>
            <a:r>
              <a:rPr lang="nl-NL" dirty="0" smtClean="0"/>
              <a:t> </a:t>
            </a:r>
            <a:r>
              <a:rPr lang="nl-NL" dirty="0" err="1" smtClean="0"/>
              <a:t>predict</a:t>
            </a:r>
            <a:r>
              <a:rPr lang="nl-NL" dirty="0" smtClean="0"/>
              <a:t/>
            </a:r>
            <a:br>
              <a:rPr lang="nl-NL" dirty="0" smtClean="0"/>
            </a:br>
            <a:r>
              <a:rPr lang="nl-NL" dirty="0" err="1" smtClean="0"/>
              <a:t>the</a:t>
            </a:r>
            <a:r>
              <a:rPr lang="nl-NL" dirty="0" smtClean="0"/>
              <a:t> </a:t>
            </a:r>
            <a:r>
              <a:rPr lang="nl-NL" dirty="0" err="1" smtClean="0"/>
              <a:t>outcome</a:t>
            </a:r>
            <a:r>
              <a:rPr lang="nl-NL" dirty="0" smtClean="0"/>
              <a:t> in most </a:t>
            </a:r>
            <a:r>
              <a:rPr lang="nl-NL" dirty="0" err="1" smtClean="0"/>
              <a:t>situations</a:t>
            </a:r>
            <a:r>
              <a:rPr lang="nl-NL" dirty="0" smtClean="0"/>
              <a:t> </a:t>
            </a:r>
            <a:r>
              <a:rPr lang="nl-NL" dirty="0" err="1" smtClean="0"/>
              <a:t>with</a:t>
            </a:r>
            <a:r>
              <a:rPr lang="nl-NL" dirty="0" smtClean="0"/>
              <a:t> high </a:t>
            </a:r>
            <a:r>
              <a:rPr lang="nl-NL" dirty="0" err="1" smtClean="0"/>
              <a:t>confidence</a:t>
            </a:r>
            <a:endParaRPr lang="nl-NL" dirty="0" smtClean="0"/>
          </a:p>
          <a:p>
            <a:pPr lvl="2"/>
            <a:r>
              <a:rPr lang="nl-NL" dirty="0" smtClean="0"/>
              <a:t>Through </a:t>
            </a:r>
            <a:r>
              <a:rPr lang="nl-NL" dirty="0" err="1" smtClean="0"/>
              <a:t>interpolation</a:t>
            </a:r>
            <a:r>
              <a:rPr lang="nl-NL" dirty="0" smtClean="0"/>
              <a:t>, </a:t>
            </a:r>
            <a:r>
              <a:rPr lang="nl-NL" dirty="0" err="1" smtClean="0"/>
              <a:t>extrapolation</a:t>
            </a:r>
            <a:r>
              <a:rPr lang="nl-NL" dirty="0" smtClean="0"/>
              <a:t>, etc.</a:t>
            </a:r>
          </a:p>
          <a:p>
            <a:pPr lvl="1"/>
            <a:r>
              <a:rPr lang="nl-NL" dirty="0" smtClean="0"/>
              <a:t>We </a:t>
            </a:r>
            <a:r>
              <a:rPr lang="nl-NL" dirty="0" err="1" smtClean="0"/>
              <a:t>remain</a:t>
            </a:r>
            <a:r>
              <a:rPr lang="nl-NL" dirty="0" smtClean="0"/>
              <a:t> </a:t>
            </a:r>
            <a:r>
              <a:rPr lang="nl-NL" dirty="0" err="1" smtClean="0"/>
              <a:t>clueless</a:t>
            </a:r>
            <a:endParaRPr lang="en-US" dirty="0"/>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9</a:t>
            </a:fld>
            <a:endParaRPr lang="en-US"/>
          </a:p>
        </p:txBody>
      </p:sp>
      <p:pic>
        <p:nvPicPr>
          <p:cNvPr id="2054" name="Picture 6" descr="Image result for learn through feedback lo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3422" y="2316516"/>
            <a:ext cx="4515693" cy="3359573"/>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4"/>
          <p:cNvSpPr/>
          <p:nvPr/>
        </p:nvSpPr>
        <p:spPr>
          <a:xfrm>
            <a:off x="1380782" y="3203034"/>
            <a:ext cx="9096286" cy="471737"/>
          </a:xfrm>
          <a:custGeom>
            <a:avLst/>
            <a:gdLst>
              <a:gd name="connsiteX0" fmla="*/ 4504276 w 4796723"/>
              <a:gd name="connsiteY0" fmla="*/ 0 h 331690"/>
              <a:gd name="connsiteX1" fmla="*/ 4605876 w 4796723"/>
              <a:gd name="connsiteY1" fmla="*/ 254000 h 331690"/>
              <a:gd name="connsiteX2" fmla="*/ 2302943 w 4796723"/>
              <a:gd name="connsiteY2" fmla="*/ 330200 h 331690"/>
              <a:gd name="connsiteX3" fmla="*/ 194743 w 4796723"/>
              <a:gd name="connsiteY3" fmla="*/ 279400 h 331690"/>
              <a:gd name="connsiteX4" fmla="*/ 220143 w 4796723"/>
              <a:gd name="connsiteY4" fmla="*/ 8467 h 331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723" h="331690">
                <a:moveTo>
                  <a:pt x="4504276" y="0"/>
                </a:moveTo>
                <a:cubicBezTo>
                  <a:pt x="4738520" y="99483"/>
                  <a:pt x="4972765" y="198967"/>
                  <a:pt x="4605876" y="254000"/>
                </a:cubicBezTo>
                <a:cubicBezTo>
                  <a:pt x="4238987" y="309033"/>
                  <a:pt x="3038132" y="325967"/>
                  <a:pt x="2302943" y="330200"/>
                </a:cubicBezTo>
                <a:cubicBezTo>
                  <a:pt x="1567754" y="334433"/>
                  <a:pt x="541876" y="333022"/>
                  <a:pt x="194743" y="279400"/>
                </a:cubicBezTo>
                <a:cubicBezTo>
                  <a:pt x="-152390" y="225778"/>
                  <a:pt x="33876" y="117122"/>
                  <a:pt x="220143" y="8467"/>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lIns="154817" tIns="77409" rIns="154817" bIns="77409" rtlCol="0" anchor="ctr"/>
          <a:lstStyle/>
          <a:p>
            <a:pPr algn="ctr"/>
            <a:endParaRPr lang="en-US"/>
          </a:p>
        </p:txBody>
      </p:sp>
    </p:spTree>
    <p:extLst>
      <p:ext uri="{BB962C8B-B14F-4D97-AF65-F5344CB8AC3E}">
        <p14:creationId xmlns:p14="http://schemas.microsoft.com/office/powerpoint/2010/main" val="201227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AMIS_WIDESCREEN</Template>
  <TotalTime>10719</TotalTime>
  <Words>2482</Words>
  <Application>Microsoft Office PowerPoint</Application>
  <PresentationFormat>Custom</PresentationFormat>
  <Paragraphs>634</Paragraphs>
  <Slides>66</Slides>
  <Notes>20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ＭＳ Ｐゴシック</vt:lpstr>
      <vt:lpstr>Arial</vt:lpstr>
      <vt:lpstr>Arial Narrow</vt:lpstr>
      <vt:lpstr>Arial Unicode MS</vt:lpstr>
      <vt:lpstr>Calibri</vt:lpstr>
      <vt:lpstr>Courier New</vt:lpstr>
      <vt:lpstr>Trebuchet MS Bold</vt:lpstr>
      <vt:lpstr>Wingdings</vt:lpstr>
      <vt:lpstr>AMIS_WIDESCREEN</vt:lpstr>
      <vt:lpstr>PowerPoint Presentation</vt:lpstr>
      <vt:lpstr>PowerPoint Presentation</vt:lpstr>
      <vt:lpstr>PowerPoint Presentation</vt:lpstr>
      <vt:lpstr>Y = F(x)</vt:lpstr>
      <vt:lpstr>Y = F(x)</vt:lpstr>
      <vt:lpstr>X = [x1,x2,x3,…,xn]</vt:lpstr>
      <vt:lpstr>PowerPoint Presentation</vt:lpstr>
      <vt:lpstr>Agenda</vt:lpstr>
      <vt:lpstr>Learning</vt:lpstr>
      <vt:lpstr>Machine Learning</vt:lpstr>
      <vt:lpstr>Why is it relevant (now)?</vt:lpstr>
      <vt:lpstr>Why is it relevant (now)?</vt:lpstr>
      <vt:lpstr> Gartner – Strategic   Technology Trends 2018</vt:lpstr>
      <vt:lpstr>Example use cases</vt:lpstr>
      <vt:lpstr>Ready-to-Run ML apps</vt:lpstr>
      <vt:lpstr> Ready to Run ML apps – SaaS powered by ML</vt:lpstr>
      <vt:lpstr> Products with ML inside</vt:lpstr>
      <vt:lpstr>PowerPoint Presentation</vt:lpstr>
      <vt:lpstr>The Data Science workflow</vt:lpstr>
      <vt:lpstr>Data Discovery</vt:lpstr>
      <vt:lpstr>Scatter Plot Attribute F (Y-axis)vs Attribute A</vt:lpstr>
      <vt:lpstr>Scatter Plot Attribute F (Y-axis)vs Attribute A</vt:lpstr>
      <vt:lpstr>Data Discovery – Attributes identified</vt:lpstr>
      <vt:lpstr>types of machine learning</vt:lpstr>
      <vt:lpstr>machine learning algorithms</vt:lpstr>
      <vt:lpstr>Modeling phase</vt:lpstr>
      <vt:lpstr>Optical Digit recognition == classification</vt:lpstr>
      <vt:lpstr>Classification gone wrong</vt:lpstr>
      <vt:lpstr>Machine learning  operational systems</vt:lpstr>
      <vt:lpstr>Machine learning  operational systems</vt:lpstr>
      <vt:lpstr>Deploy model and expose</vt:lpstr>
      <vt:lpstr>Deploy model and expose</vt:lpstr>
      <vt:lpstr>Model management</vt:lpstr>
      <vt:lpstr>Deployment can also be:  load results from model into production</vt:lpstr>
      <vt:lpstr>What to do it with?</vt:lpstr>
      <vt:lpstr>What to do it with?</vt:lpstr>
      <vt:lpstr>Tools and libraries implementing machine learning algorithms</vt:lpstr>
      <vt:lpstr>And of Course</vt:lpstr>
      <vt:lpstr>How to pick Tools for the job</vt:lpstr>
      <vt:lpstr>Popular technologies</vt:lpstr>
      <vt:lpstr>Popular frameworks &amp; libraries</vt:lpstr>
      <vt:lpstr>Notebook –  The Lab journal from the Datalab </vt:lpstr>
      <vt:lpstr>Example notebook exploration</vt:lpstr>
      <vt:lpstr>Open Data</vt:lpstr>
      <vt:lpstr>Open data – some examples </vt:lpstr>
      <vt:lpstr>What is Hadoop? </vt:lpstr>
      <vt:lpstr>What is spark?</vt:lpstr>
      <vt:lpstr>Apache Spark overview</vt:lpstr>
      <vt:lpstr>Example running against spark</vt:lpstr>
      <vt:lpstr>What is oracle doing around  machine learning?</vt:lpstr>
      <vt:lpstr> Demo: Classification </vt:lpstr>
      <vt:lpstr> Demo: Conference Abstract  Classification Challenge </vt:lpstr>
      <vt:lpstr>Demonstration of Oracle Advanced Analytics</vt:lpstr>
      <vt:lpstr>Train model</vt:lpstr>
      <vt:lpstr>Apply model</vt:lpstr>
      <vt:lpstr>Apply model</vt:lpstr>
      <vt:lpstr>Big Data SQL Oracle Database as single point of entry</vt:lpstr>
      <vt:lpstr>Many cloud services around Big Data &amp; [predictive] Analytics &amp; Machine learning</vt:lpstr>
      <vt:lpstr>What is oracle doing around  machine learning?</vt:lpstr>
      <vt:lpstr> Humans learning machine  learning: Your first steps</vt:lpstr>
      <vt:lpstr>Humans learning machine learning: Your first steps</vt:lpstr>
      <vt:lpstr>The AMIS &amp; Conclusion  Machine Learning journey – starting today</vt:lpstr>
      <vt:lpstr>Summary</vt:lpstr>
      <vt:lpstr>Summary</vt:lpstr>
      <vt:lpstr>PowerPoint Presentation</vt:lpstr>
      <vt:lpstr> References</vt:lpstr>
    </vt:vector>
  </TitlesOfParts>
  <Company>Conclusion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Jellema</dc:creator>
  <cp:keywords>machine learning,cloud,ukoug</cp:keywords>
  <cp:lastModifiedBy>Lucas Jellema</cp:lastModifiedBy>
  <cp:revision>327</cp:revision>
  <dcterms:created xsi:type="dcterms:W3CDTF">2016-11-24T07:31:17Z</dcterms:created>
  <dcterms:modified xsi:type="dcterms:W3CDTF">2018-04-30T12:50:44Z</dcterms:modified>
</cp:coreProperties>
</file>